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6"/>
  </p:notesMasterIdLst>
  <p:handoutMasterIdLst>
    <p:handoutMasterId r:id="rId77"/>
  </p:handoutMasterIdLst>
  <p:sldIdLst>
    <p:sldId id="332" r:id="rId3"/>
    <p:sldId id="334" r:id="rId4"/>
    <p:sldId id="335" r:id="rId5"/>
    <p:sldId id="336" r:id="rId6"/>
    <p:sldId id="337" r:id="rId7"/>
    <p:sldId id="338" r:id="rId8"/>
    <p:sldId id="343" r:id="rId9"/>
    <p:sldId id="344" r:id="rId10"/>
    <p:sldId id="346" r:id="rId11"/>
    <p:sldId id="347" r:id="rId12"/>
    <p:sldId id="348" r:id="rId13"/>
    <p:sldId id="349" r:id="rId14"/>
    <p:sldId id="350" r:id="rId15"/>
    <p:sldId id="351" r:id="rId16"/>
    <p:sldId id="352" r:id="rId17"/>
    <p:sldId id="353" r:id="rId18"/>
    <p:sldId id="354" r:id="rId19"/>
    <p:sldId id="355" r:id="rId20"/>
    <p:sldId id="356" r:id="rId21"/>
    <p:sldId id="404" r:id="rId22"/>
    <p:sldId id="405" r:id="rId23"/>
    <p:sldId id="357" r:id="rId24"/>
    <p:sldId id="358" r:id="rId25"/>
    <p:sldId id="359" r:id="rId26"/>
    <p:sldId id="360" r:id="rId27"/>
    <p:sldId id="361" r:id="rId28"/>
    <p:sldId id="362" r:id="rId29"/>
    <p:sldId id="363" r:id="rId30"/>
    <p:sldId id="364" r:id="rId31"/>
    <p:sldId id="365" r:id="rId32"/>
    <p:sldId id="366" r:id="rId33"/>
    <p:sldId id="367" r:id="rId34"/>
    <p:sldId id="369" r:id="rId35"/>
    <p:sldId id="370" r:id="rId36"/>
    <p:sldId id="371" r:id="rId37"/>
    <p:sldId id="372" r:id="rId38"/>
    <p:sldId id="374" r:id="rId39"/>
    <p:sldId id="375" r:id="rId40"/>
    <p:sldId id="376" r:id="rId41"/>
    <p:sldId id="377" r:id="rId42"/>
    <p:sldId id="378" r:id="rId43"/>
    <p:sldId id="379" r:id="rId44"/>
    <p:sldId id="380" r:id="rId45"/>
    <p:sldId id="381" r:id="rId46"/>
    <p:sldId id="382" r:id="rId47"/>
    <p:sldId id="383" r:id="rId48"/>
    <p:sldId id="384" r:id="rId49"/>
    <p:sldId id="385" r:id="rId50"/>
    <p:sldId id="386" r:id="rId51"/>
    <p:sldId id="387" r:id="rId52"/>
    <p:sldId id="388" r:id="rId53"/>
    <p:sldId id="389" r:id="rId54"/>
    <p:sldId id="390" r:id="rId55"/>
    <p:sldId id="391" r:id="rId56"/>
    <p:sldId id="392" r:id="rId57"/>
    <p:sldId id="393" r:id="rId58"/>
    <p:sldId id="394" r:id="rId59"/>
    <p:sldId id="395" r:id="rId60"/>
    <p:sldId id="396" r:id="rId61"/>
    <p:sldId id="397" r:id="rId62"/>
    <p:sldId id="398" r:id="rId63"/>
    <p:sldId id="399" r:id="rId64"/>
    <p:sldId id="400" r:id="rId65"/>
    <p:sldId id="409" r:id="rId66"/>
    <p:sldId id="402" r:id="rId67"/>
    <p:sldId id="403" r:id="rId68"/>
    <p:sldId id="339" r:id="rId69"/>
    <p:sldId id="340" r:id="rId70"/>
    <p:sldId id="341" r:id="rId71"/>
    <p:sldId id="406" r:id="rId72"/>
    <p:sldId id="408" r:id="rId73"/>
    <p:sldId id="407" r:id="rId74"/>
    <p:sldId id="329" r:id="rId7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566"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41" autoAdjust="0"/>
    <p:restoredTop sz="92909" autoAdjust="0"/>
  </p:normalViewPr>
  <p:slideViewPr>
    <p:cSldViewPr snapToGrid="0" snapToObjects="1">
      <p:cViewPr varScale="1">
        <p:scale>
          <a:sx n="100" d="100"/>
          <a:sy n="100" d="100"/>
        </p:scale>
        <p:origin x="1458" y="72"/>
      </p:cViewPr>
      <p:guideLst>
        <p:guide orient="horz" pos="3566"/>
        <p:guide pos="2880"/>
      </p:guideLst>
    </p:cSldViewPr>
  </p:slideViewPr>
  <p:outlineViewPr>
    <p:cViewPr>
      <p:scale>
        <a:sx n="33" d="100"/>
        <a:sy n="33" d="100"/>
      </p:scale>
      <p:origin x="0" y="-2256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749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358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sz="1600">
                <a:latin typeface="+mn-lt"/>
              </a:defRPr>
            </a:lvl1pPr>
            <a:lvl2pPr indent="-283464">
              <a:defRPr sz="1600">
                <a:latin typeface="+mn-lt"/>
              </a:defRPr>
            </a:lvl2pPr>
            <a:lvl3pPr>
              <a:defRPr sz="1600">
                <a:latin typeface="+mn-lt"/>
              </a:defRPr>
            </a:lvl3pPr>
            <a:lvl4pPr>
              <a:defRPr sz="1600">
                <a:latin typeface="+mn-lt"/>
              </a:defRPr>
            </a:lvl4pPr>
            <a:lvl5pPr>
              <a:defRPr sz="1600">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1pPr>
              <a:defRPr>
                <a:latin typeface="+mn-lt"/>
              </a:defRPr>
            </a:lvl1pPr>
            <a:lvl2pPr indent="-283464">
              <a:defRPr>
                <a:latin typeface="+mn-lt"/>
              </a:defRPr>
            </a:lvl2pPr>
            <a:lvl3pPr>
              <a:defRPr>
                <a:latin typeface="+mn-lt"/>
              </a:defRPr>
            </a:lvl3pPr>
            <a:lvl4pPr>
              <a:defRPr>
                <a:latin typeface="+mn-lt"/>
              </a:defRPr>
            </a:lvl4pPr>
            <a:lvl5pPr>
              <a:defRPr>
                <a:latin typeface="+mn-lt"/>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mn-lt"/>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3">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729551" y="6497383"/>
            <a:ext cx="6036720" cy="171990"/>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smtClean="0">
                <a:solidFill>
                  <a:schemeClr val="tx1"/>
                </a:solidFill>
                <a:latin typeface="Verdana"/>
                <a:ea typeface="Verdana" panose="020B0604030504040204" pitchFamily="34" charset="0"/>
                <a:cs typeface="Verdana" panose="020B0604030504040204" pitchFamily="34" charset="0"/>
              </a:rPr>
              <a:t>Copyright © 2017, 2013, 2007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229600" cy="1045386"/>
          </a:xfrm>
        </p:spPr>
        <p:txBody>
          <a:bodyPr anchor="b"/>
          <a:lstStyle/>
          <a:p>
            <a:pPr>
              <a:defRPr/>
            </a:pPr>
            <a:r>
              <a:rPr lang="en-US" dirty="0"/>
              <a:t>Data Abstraction &amp; </a:t>
            </a:r>
            <a:r>
              <a:rPr lang="en-US" dirty="0" smtClean="0"/>
              <a:t>Problem </a:t>
            </a:r>
            <a:r>
              <a:rPr lang="en-US" dirty="0"/>
              <a:t>Solving with </a:t>
            </a:r>
            <a:r>
              <a:rPr lang="en-US" dirty="0" smtClean="0"/>
              <a:t>C++: </a:t>
            </a:r>
            <a:r>
              <a:rPr lang="en-US" dirty="0"/>
              <a:t>Walls </a:t>
            </a:r>
            <a:r>
              <a:rPr lang="en-US" dirty="0" smtClean="0"/>
              <a:t>and </a:t>
            </a:r>
            <a:r>
              <a:rPr lang="en-US" dirty="0"/>
              <a:t>Mirrors</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260756"/>
            <a:ext cx="8229600" cy="478970"/>
          </a:xfrm>
        </p:spPr>
        <p:txBody>
          <a:bodyPr/>
          <a:lstStyle/>
          <a:p>
            <a:r>
              <a:rPr lang="en-US" dirty="0" smtClean="0">
                <a:latin typeface="+mn-lt"/>
              </a:rPr>
              <a:t>Seventh </a:t>
            </a:r>
            <a:r>
              <a:rPr lang="en-US" dirty="0">
                <a:latin typeface="+mn-lt"/>
              </a:rPr>
              <a:t>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a:t>
            </a:r>
            <a:r>
              <a:rPr lang="en-US" b="1" dirty="0" smtClean="0">
                <a:latin typeface="+mn-lt"/>
              </a:rPr>
              <a:t>19</a:t>
            </a:r>
            <a:endParaRPr lang="en-US" b="1" dirty="0">
              <a:latin typeface="+mn-lt"/>
            </a:endParaRPr>
          </a:p>
        </p:txBody>
      </p:sp>
      <p:sp>
        <p:nvSpPr>
          <p:cNvPr id="5" name="Text Placeholder 4"/>
          <p:cNvSpPr>
            <a:spLocks noGrp="1"/>
          </p:cNvSpPr>
          <p:nvPr>
            <p:ph type="body" idx="3"/>
          </p:nvPr>
        </p:nvSpPr>
        <p:spPr>
          <a:xfrm>
            <a:off x="4773168" y="3114461"/>
            <a:ext cx="3913631" cy="1796752"/>
          </a:xfrm>
        </p:spPr>
        <p:txBody>
          <a:bodyPr/>
          <a:lstStyle/>
          <a:p>
            <a:pPr algn="ctr" eaLnBrk="1" hangingPunct="1"/>
            <a:r>
              <a:rPr lang="en-US" altLang="en-US" dirty="0">
                <a:solidFill>
                  <a:schemeClr val="tx1"/>
                </a:solidFill>
                <a:latin typeface="+mn-lt"/>
              </a:rPr>
              <a:t>Balanced Search Trees</a:t>
            </a:r>
            <a:endParaRPr lang="en-US" altLang="en-US" dirty="0">
              <a:solidFill>
                <a:schemeClr val="tx1"/>
              </a:solidFill>
              <a:latin typeface="+mn-lt"/>
              <a:cs typeface="Verdana" panose="020B0604030504040204" pitchFamily="34" charset="0"/>
            </a:endParaRPr>
          </a:p>
        </p:txBody>
      </p:sp>
      <p:pic>
        <p:nvPicPr>
          <p:cNvPr id="9" name="Picture 8" descr="Front Cover: Data Abstraction &amp; Problem Solving with C++: Walls and Mirrors Seventh Edition by Carrano and Henry."/>
          <p:cNvPicPr/>
          <p:nvPr/>
        </p:nvPicPr>
        <p:blipFill>
          <a:blip r:embed="rId3">
            <a:extLst>
              <a:ext uri="{28A0092B-C50C-407E-A947-70E740481C1C}">
                <a14:useLocalDpi xmlns:a14="http://schemas.microsoft.com/office/drawing/2010/main" val="0"/>
              </a:ext>
            </a:extLst>
          </a:blip>
          <a:srcRect/>
          <a:stretch>
            <a:fillRect/>
          </a:stretch>
        </p:blipFill>
        <p:spPr bwMode="auto">
          <a:xfrm>
            <a:off x="761120" y="1879948"/>
            <a:ext cx="3460639" cy="4230949"/>
          </a:xfrm>
          <a:prstGeom prst="rect">
            <a:avLst/>
          </a:prstGeom>
          <a:noFill/>
          <a:ln w="9525">
            <a:solidFill>
              <a:schemeClr val="tx1"/>
            </a:solidFill>
          </a:ln>
        </p:spPr>
      </p:pic>
      <p:sp>
        <p:nvSpPr>
          <p:cNvPr id="6" name="Text Placeholder 5"/>
          <p:cNvSpPr>
            <a:spLocks noGrp="1"/>
          </p:cNvSpPr>
          <p:nvPr>
            <p:ph type="body" idx="13"/>
          </p:nvPr>
        </p:nvSpPr>
        <p:spPr>
          <a:xfrm>
            <a:off x="2729551" y="6497383"/>
            <a:ext cx="6036720" cy="171990"/>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2017, 2013, 2007 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351184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a:t>
            </a:r>
            <a:r>
              <a:rPr lang="en-US" altLang="en-US" sz="100" dirty="0"/>
              <a:t> </a:t>
            </a:r>
            <a:r>
              <a:rPr lang="en-US" altLang="en-US" dirty="0"/>
              <a:t>V</a:t>
            </a:r>
            <a:r>
              <a:rPr lang="en-US" altLang="en-US" sz="100" dirty="0"/>
              <a:t> </a:t>
            </a:r>
            <a:r>
              <a:rPr lang="en-US" altLang="en-US" dirty="0"/>
              <a:t>L Trees </a:t>
            </a:r>
            <a:r>
              <a:rPr lang="en-US" altLang="en-US" sz="2000" b="0" dirty="0" smtClean="0"/>
              <a:t>(7 </a:t>
            </a:r>
            <a:r>
              <a:rPr lang="en-US" altLang="en-US" sz="2000" b="0" dirty="0"/>
              <a:t>of 8</a:t>
            </a:r>
            <a:r>
              <a:rPr lang="en-US" altLang="en-US" sz="2000" b="0" dirty="0" smtClean="0"/>
              <a:t>)</a:t>
            </a:r>
            <a:endParaRPr lang="en-US" dirty="0"/>
          </a:p>
        </p:txBody>
      </p:sp>
      <p:sp>
        <p:nvSpPr>
          <p:cNvPr id="5" name="Text Placeholder 4"/>
          <p:cNvSpPr>
            <a:spLocks noGrp="1"/>
          </p:cNvSpPr>
          <p:nvPr>
            <p:ph type="body" idx="1"/>
          </p:nvPr>
        </p:nvSpPr>
        <p:spPr>
          <a:xfrm>
            <a:off x="457200" y="1600200"/>
            <a:ext cx="8229600" cy="526983"/>
          </a:xfrm>
        </p:spPr>
        <p:txBody>
          <a:bodyPr/>
          <a:lstStyle/>
          <a:p>
            <a:pPr marL="0" indent="0" eaLnBrk="1" hangingPunct="1">
              <a:buNone/>
            </a:pPr>
            <a:r>
              <a:rPr lang="en-US" altLang="en-US" sz="2000" b="1" dirty="0" smtClean="0"/>
              <a:t>Figure 19-5 </a:t>
            </a:r>
            <a:r>
              <a:rPr lang="en-US" altLang="en-US" sz="2000" dirty="0" smtClean="0"/>
              <a:t>A </a:t>
            </a:r>
            <a:r>
              <a:rPr lang="en-US" altLang="en-US" sz="2000" dirty="0"/>
              <a:t>double rotation that decreases </a:t>
            </a:r>
            <a:r>
              <a:rPr lang="en-US" altLang="en-US" sz="2000" dirty="0" smtClean="0"/>
              <a:t>the </a:t>
            </a:r>
            <a:r>
              <a:rPr lang="en-US" altLang="en-US" sz="2000" dirty="0"/>
              <a:t>height of an </a:t>
            </a:r>
            <a:r>
              <a:rPr lang="en-US" altLang="en-US" sz="2000" dirty="0" smtClean="0"/>
              <a:t>A</a:t>
            </a:r>
            <a:r>
              <a:rPr lang="en-US" altLang="en-US" sz="100" dirty="0" smtClean="0"/>
              <a:t> </a:t>
            </a:r>
            <a:r>
              <a:rPr lang="en-US" altLang="en-US" sz="2000" dirty="0" smtClean="0"/>
              <a:t>V</a:t>
            </a:r>
            <a:r>
              <a:rPr lang="en-US" altLang="en-US" sz="100" dirty="0" smtClean="0"/>
              <a:t> </a:t>
            </a:r>
            <a:r>
              <a:rPr lang="en-US" altLang="en-US" sz="2000" dirty="0" smtClean="0"/>
              <a:t>L </a:t>
            </a:r>
            <a:r>
              <a:rPr lang="en-US" altLang="en-US" sz="2000" dirty="0"/>
              <a:t>tree</a:t>
            </a:r>
          </a:p>
        </p:txBody>
      </p:sp>
      <p:pic>
        <p:nvPicPr>
          <p:cNvPr id="6" name="Picture 2" descr="An illustration shows a binary tree, whose height gets reduced after it undergoes a left and a right rotation. Before left rotation, tree has 40 as top node. 20 is 40’s left child and 50 is 40’s right child. 60 is 50’s right child. 10 is 20’s left child and 30 is 20’s right child. 5 is 10’s left child. 25 is 30’s left child and 35 is 30’s right child. 22 is 25’s left child. 20 is shaded and an arrow is marked below 20, to imply that the tree is going to be rotated to its left. After left rotation, 40 becomes top node. 30 is 40’s left child and 50 is 40’s right child. 60 is 50’s right child. 20 is 30’s left child and 35 is 30’s right child. 10 is 20’s left child and 25 is 20’s right child. 5 is 10’s left child and 22 is 25’s left child. Here, 40, 30, and 20 are shaded, to imply that their positions have changed. An arrow is marked below 40, to imply that the tree is going to be rotated to its right. After right rotation, tree is as follows: 30 is top node. 20 is 30’s left child and 40 is 30’s right child. 10 is 20’s left child and 25 is 20’s right child. 5 is 10’s left child and 22 is 25’s left child. 35 is 40’s left child and 50 is 40’s right child. 60 is 50’s right child. Here, 40, 30, and 20 are shaded, to imply that their positions have changed."/>
          <p:cNvPicPr>
            <a:picLocks noChangeAspect="1" noChangeArrowheads="1"/>
          </p:cNvPicPr>
          <p:nvPr/>
        </p:nvPicPr>
        <p:blipFill rotWithShape="1">
          <a:blip r:embed="rId2">
            <a:extLst>
              <a:ext uri="{28A0092B-C50C-407E-A947-70E740481C1C}">
                <a14:useLocalDpi xmlns:a14="http://schemas.microsoft.com/office/drawing/2010/main" val="0"/>
              </a:ext>
            </a:extLst>
          </a:blip>
          <a:srcRect l="6008" t="15867" r="2849" b="5056"/>
          <a:stretch/>
        </p:blipFill>
        <p:spPr bwMode="auto">
          <a:xfrm>
            <a:off x="655875" y="2954246"/>
            <a:ext cx="7832250" cy="268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3194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a:t>
            </a:r>
            <a:r>
              <a:rPr lang="en-US" altLang="en-US" sz="100" dirty="0"/>
              <a:t> </a:t>
            </a:r>
            <a:r>
              <a:rPr lang="en-US" altLang="en-US" dirty="0"/>
              <a:t>V</a:t>
            </a:r>
            <a:r>
              <a:rPr lang="en-US" altLang="en-US" sz="100" dirty="0"/>
              <a:t> </a:t>
            </a:r>
            <a:r>
              <a:rPr lang="en-US" altLang="en-US" dirty="0"/>
              <a:t>L Trees </a:t>
            </a:r>
            <a:r>
              <a:rPr lang="en-US" altLang="en-US" sz="2000" b="0" dirty="0" smtClean="0"/>
              <a:t>(8 </a:t>
            </a:r>
            <a:r>
              <a:rPr lang="en-US" altLang="en-US" sz="2000" b="0" dirty="0"/>
              <a:t>of </a:t>
            </a:r>
            <a:r>
              <a:rPr lang="en-US" altLang="en-US" sz="2000" b="0" dirty="0" smtClean="0"/>
              <a:t>8)</a:t>
            </a:r>
            <a:endParaRPr lang="en-US" dirty="0"/>
          </a:p>
        </p:txBody>
      </p:sp>
      <p:sp>
        <p:nvSpPr>
          <p:cNvPr id="5" name="Text Placeholder 4"/>
          <p:cNvSpPr>
            <a:spLocks noGrp="1"/>
          </p:cNvSpPr>
          <p:nvPr>
            <p:ph type="body" idx="1"/>
          </p:nvPr>
        </p:nvSpPr>
        <p:spPr>
          <a:xfrm>
            <a:off x="457200" y="1600201"/>
            <a:ext cx="8229600" cy="546234"/>
          </a:xfrm>
        </p:spPr>
        <p:txBody>
          <a:bodyPr/>
          <a:lstStyle/>
          <a:p>
            <a:pPr marL="0" indent="0" eaLnBrk="1" hangingPunct="1">
              <a:buNone/>
            </a:pPr>
            <a:r>
              <a:rPr lang="en-US" altLang="en-US" sz="2000" b="1" dirty="0" smtClean="0"/>
              <a:t>Figure 19-5 [Continued]</a:t>
            </a:r>
            <a:endParaRPr lang="en-US" altLang="en-US" sz="2000" b="1" dirty="0"/>
          </a:p>
        </p:txBody>
      </p:sp>
      <p:pic>
        <p:nvPicPr>
          <p:cNvPr id="6" name="Picture 7" descr="An illustration shows double rotation in an A V L tree. Before rotation, tree has 40 as top node. 20 is 40’s left child and T sub 4 is 40’s right child. T sub 1 is 20’s left child and 30 is 20’s right child. T sub 2 is 30’s left child and T sub 3 is 30’s right child. Here, T sub 1 and T sub 3 are of height h. T sub 2 and T sub 4 are of height h plus 1. 20 is shaded. After rotation, 30 becomes top node. 20 is 30’s left child and 40 is 30’s left child. T sub 1 is 20’s left child and T sub 2 is 20’s right child. T sub 3 is 40’s left child and T sub 4 is 40’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3609" t="3107" r="2877" b="3354"/>
          <a:stretch/>
        </p:blipFill>
        <p:spPr bwMode="auto">
          <a:xfrm>
            <a:off x="1960131" y="2506700"/>
            <a:ext cx="5223738" cy="3642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33256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2-3 </a:t>
            </a:r>
            <a:r>
              <a:rPr lang="en-US" altLang="en-US" dirty="0" smtClean="0"/>
              <a:t>Trees </a:t>
            </a:r>
            <a:r>
              <a:rPr lang="en-US" altLang="en-US" sz="2000" b="0" dirty="0" smtClean="0"/>
              <a:t>(1 </a:t>
            </a:r>
            <a:r>
              <a:rPr lang="en-US" altLang="en-US" sz="2000" b="0" dirty="0"/>
              <a:t>of </a:t>
            </a:r>
            <a:r>
              <a:rPr lang="en-US" altLang="en-US" sz="2000" b="0" dirty="0" smtClean="0"/>
              <a:t>5)</a:t>
            </a:r>
            <a:endParaRPr lang="en-US" sz="2000" dirty="0"/>
          </a:p>
        </p:txBody>
      </p:sp>
      <p:sp>
        <p:nvSpPr>
          <p:cNvPr id="5" name="Text Placeholder 4"/>
          <p:cNvSpPr>
            <a:spLocks noGrp="1"/>
          </p:cNvSpPr>
          <p:nvPr>
            <p:ph type="body" idx="1"/>
          </p:nvPr>
        </p:nvSpPr>
        <p:spPr>
          <a:xfrm>
            <a:off x="457200" y="1600200"/>
            <a:ext cx="8229600" cy="449981"/>
          </a:xfrm>
        </p:spPr>
        <p:txBody>
          <a:bodyPr/>
          <a:lstStyle/>
          <a:p>
            <a:pPr marL="0" indent="0">
              <a:buNone/>
            </a:pPr>
            <a:r>
              <a:rPr lang="en-US" altLang="en-US" sz="2000" b="1" dirty="0" smtClean="0"/>
              <a:t>Figure 19-6 </a:t>
            </a:r>
            <a:r>
              <a:rPr lang="en-US" altLang="en-US" sz="2000" dirty="0" smtClean="0"/>
              <a:t>A </a:t>
            </a:r>
            <a:r>
              <a:rPr lang="en-US" altLang="en-US" sz="2000" dirty="0"/>
              <a:t>2-3 tree of height </a:t>
            </a:r>
            <a:r>
              <a:rPr lang="en-US" altLang="en-US" sz="2000" dirty="0" smtClean="0"/>
              <a:t>3</a:t>
            </a:r>
            <a:endParaRPr lang="en-US" sz="2000" dirty="0"/>
          </a:p>
        </p:txBody>
      </p:sp>
      <p:pic>
        <p:nvPicPr>
          <p:cNvPr id="6" name="Picture 2" descr="An illustration of a 2 to 3 tree, of height 3, with no values. Tree has a top node with three children. Left and middle child have two children each. Right child of top node has three children for itself. "/>
          <p:cNvPicPr>
            <a:picLocks noChangeAspect="1" noChangeArrowheads="1"/>
          </p:cNvPicPr>
          <p:nvPr/>
        </p:nvPicPr>
        <p:blipFill rotWithShape="1">
          <a:blip r:embed="rId2">
            <a:extLst>
              <a:ext uri="{28A0092B-C50C-407E-A947-70E740481C1C}">
                <a14:useLocalDpi xmlns:a14="http://schemas.microsoft.com/office/drawing/2010/main" val="0"/>
              </a:ext>
            </a:extLst>
          </a:blip>
          <a:srcRect l="4482" t="6241" r="3315" b="6853"/>
          <a:stretch/>
        </p:blipFill>
        <p:spPr bwMode="auto">
          <a:xfrm>
            <a:off x="2660584" y="2930907"/>
            <a:ext cx="3822832" cy="2290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4270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2-3 Trees </a:t>
            </a:r>
            <a:r>
              <a:rPr lang="en-US" altLang="en-US" sz="2000" b="0" dirty="0" smtClean="0"/>
              <a:t>(2 of </a:t>
            </a:r>
            <a:r>
              <a:rPr lang="en-US" altLang="en-US" sz="2000" b="0" dirty="0"/>
              <a:t>5)</a:t>
            </a:r>
            <a:endParaRPr lang="en-US" dirty="0"/>
          </a:p>
        </p:txBody>
      </p:sp>
      <p:sp>
        <p:nvSpPr>
          <p:cNvPr id="5" name="Text Placeholder 4"/>
          <p:cNvSpPr>
            <a:spLocks noGrp="1"/>
          </p:cNvSpPr>
          <p:nvPr>
            <p:ph type="body" idx="1"/>
          </p:nvPr>
        </p:nvSpPr>
        <p:spPr>
          <a:xfrm>
            <a:off x="457200" y="1600201"/>
            <a:ext cx="8229600" cy="550744"/>
          </a:xfrm>
        </p:spPr>
        <p:txBody>
          <a:bodyPr/>
          <a:lstStyle/>
          <a:p>
            <a:pPr marL="0" indent="0" eaLnBrk="1" hangingPunct="1">
              <a:buNone/>
            </a:pPr>
            <a:r>
              <a:rPr lang="en-US" altLang="en-US" sz="2000" b="1" dirty="0" smtClean="0"/>
              <a:t>Figure 19-7 </a:t>
            </a:r>
            <a:r>
              <a:rPr lang="en-US" altLang="en-US" sz="2000" dirty="0" smtClean="0"/>
              <a:t>Nodes </a:t>
            </a:r>
            <a:r>
              <a:rPr lang="en-US" altLang="en-US" sz="2000" dirty="0"/>
              <a:t>in a 2-3 tree</a:t>
            </a:r>
          </a:p>
        </p:txBody>
      </p:sp>
      <p:pic>
        <p:nvPicPr>
          <p:cNvPr id="6" name="Picture 2" descr="An illustration where 2 node and 3 node representation of a 2 to 3 tree is shown. A two node representation is as follows: Top node has value, S. Left child has data items less than S and right child has data items greater than S. A 3 node representation is as follows: Top node has values, S and L. Left child has data items less than S; Middle child has data items greater than S and less than L. Right child has data items greater than L."/>
          <p:cNvPicPr>
            <a:picLocks noChangeAspect="1" noChangeArrowheads="1"/>
          </p:cNvPicPr>
          <p:nvPr/>
        </p:nvPicPr>
        <p:blipFill rotWithShape="1">
          <a:blip r:embed="rId2">
            <a:extLst>
              <a:ext uri="{28A0092B-C50C-407E-A947-70E740481C1C}">
                <a14:useLocalDpi xmlns:a14="http://schemas.microsoft.com/office/drawing/2010/main" val="0"/>
              </a:ext>
            </a:extLst>
          </a:blip>
          <a:srcRect l="2298" t="4377" r="2855" b="5484"/>
          <a:stretch/>
        </p:blipFill>
        <p:spPr bwMode="auto">
          <a:xfrm>
            <a:off x="751076" y="3161597"/>
            <a:ext cx="7641848" cy="2526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378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2-3 Trees </a:t>
            </a:r>
            <a:r>
              <a:rPr lang="en-US" altLang="en-US" sz="2000" b="0" dirty="0" smtClean="0"/>
              <a:t>(3 </a:t>
            </a:r>
            <a:r>
              <a:rPr lang="en-US" altLang="en-US" sz="2000" b="0" dirty="0"/>
              <a:t>of 5)</a:t>
            </a:r>
            <a:endParaRPr lang="en-US" dirty="0"/>
          </a:p>
        </p:txBody>
      </p:sp>
      <p:sp>
        <p:nvSpPr>
          <p:cNvPr id="5" name="Text Placeholder 4"/>
          <p:cNvSpPr>
            <a:spLocks noGrp="1"/>
          </p:cNvSpPr>
          <p:nvPr>
            <p:ph type="body" idx="1"/>
          </p:nvPr>
        </p:nvSpPr>
        <p:spPr>
          <a:xfrm>
            <a:off x="457200" y="1600201"/>
            <a:ext cx="8229600" cy="484240"/>
          </a:xfrm>
        </p:spPr>
        <p:txBody>
          <a:bodyPr/>
          <a:lstStyle/>
          <a:p>
            <a:pPr marL="0" indent="0" eaLnBrk="1" hangingPunct="1">
              <a:buNone/>
            </a:pPr>
            <a:r>
              <a:rPr lang="en-US" altLang="en-US" sz="2000" b="1" dirty="0" smtClean="0"/>
              <a:t>Figure 19-8 </a:t>
            </a:r>
            <a:r>
              <a:rPr lang="en-US" altLang="en-US" sz="2000" dirty="0" smtClean="0"/>
              <a:t>A </a:t>
            </a:r>
            <a:r>
              <a:rPr lang="en-US" altLang="en-US" sz="2000" dirty="0"/>
              <a:t>2-3 tree</a:t>
            </a:r>
          </a:p>
        </p:txBody>
      </p:sp>
      <p:pic>
        <p:nvPicPr>
          <p:cNvPr id="6" name="Picture 2" descr="An illustration of a 2 to 3 tree, with values. Top node has values, 50 and 90. 20 is top node’s left child and 70 is top node’ middle child. Right child of top node has two values, 120 and 150. 10 is 20’s left child. Right child of 20 has values, 30 and 40. 60 is 70’s left child and 80 is 70’s right child. Children of 120 and 150 are as follows: Left child has values, 100 and 110; middle child has values, 130 and 140; right child has value, 160."/>
          <p:cNvPicPr>
            <a:picLocks noChangeAspect="1" noChangeArrowheads="1"/>
          </p:cNvPicPr>
          <p:nvPr/>
        </p:nvPicPr>
        <p:blipFill rotWithShape="1">
          <a:blip r:embed="rId2">
            <a:extLst>
              <a:ext uri="{28A0092B-C50C-407E-A947-70E740481C1C}">
                <a14:useLocalDpi xmlns:a14="http://schemas.microsoft.com/office/drawing/2010/main" val="0"/>
              </a:ext>
            </a:extLst>
          </a:blip>
          <a:srcRect l="3185" t="5796" r="3568" b="6296"/>
          <a:stretch/>
        </p:blipFill>
        <p:spPr bwMode="auto">
          <a:xfrm>
            <a:off x="1077086" y="2835209"/>
            <a:ext cx="6989828" cy="267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7344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2-3 Trees </a:t>
            </a:r>
            <a:r>
              <a:rPr lang="en-US" altLang="en-US" sz="2000" b="0" dirty="0" smtClean="0"/>
              <a:t>(4 </a:t>
            </a:r>
            <a:r>
              <a:rPr lang="en-US" altLang="en-US" sz="2000" b="0" dirty="0"/>
              <a:t>of 5)</a:t>
            </a:r>
            <a:endParaRPr lang="en-US" dirty="0"/>
          </a:p>
        </p:txBody>
      </p:sp>
      <p:sp>
        <p:nvSpPr>
          <p:cNvPr id="5" name="Text Placeholder 4"/>
          <p:cNvSpPr>
            <a:spLocks noGrp="1"/>
          </p:cNvSpPr>
          <p:nvPr>
            <p:ph type="body" idx="1"/>
          </p:nvPr>
        </p:nvSpPr>
        <p:spPr>
          <a:xfrm>
            <a:off x="457200" y="1600201"/>
            <a:ext cx="8229600" cy="440356"/>
          </a:xfrm>
        </p:spPr>
        <p:txBody>
          <a:bodyPr/>
          <a:lstStyle/>
          <a:p>
            <a:pPr marL="0" indent="0">
              <a:buNone/>
            </a:pPr>
            <a:r>
              <a:rPr lang="en-US" altLang="en-US" sz="2000" b="1" dirty="0" smtClean="0"/>
              <a:t>Listing 19-1 </a:t>
            </a:r>
            <a:r>
              <a:rPr lang="en-US" altLang="en-US" sz="2000" dirty="0" smtClean="0"/>
              <a:t>A </a:t>
            </a:r>
            <a:r>
              <a:rPr lang="en-US" altLang="en-US" sz="2000" dirty="0"/>
              <a:t>header file for a class of nodes for a 2-3 </a:t>
            </a:r>
            <a:r>
              <a:rPr lang="en-US" altLang="en-US" sz="2000" dirty="0" smtClean="0"/>
              <a:t>tree</a:t>
            </a:r>
            <a:endParaRPr lang="en-US" altLang="en-US" sz="2000" dirty="0"/>
          </a:p>
        </p:txBody>
      </p:sp>
      <p:pic>
        <p:nvPicPr>
          <p:cNvPr id="6" name="Picture 6" descr="Computer code has 38 lines. The lines read as follows. Line 1. forward slash asterisk asterisk A class of nodes for a link dash based 2 dash 3 tree period. Line 2. at sign file T r i Node period h asterisk forward slash. Line 3. blank. Line 4. hash if n, d e f T R I underscore NODE underscore. Line 5. hash define T R I underscore NODE underscore. Line 6. blank. Line 7. template left angle bracket class Item Type right angle bracket. Line 8. class T r i Node. Line 9. left brace. Line 10. private colon. Line 11, indented once. Item Type small Item semicolon forward slash forward slash Data portion. Line 12, indented once. Item Type large Item semicolon forward slash forward slash Data portion. Line 13, indented once. s t d colon colon shared underscore p t r left angle bracket T r i Node left angle bracket Item Type right angle bracket right angle bracket left Child P t r semicolon forward slash forward slash Left dash child pointer. Line 14, indented once. s t d colon colon shared underscore p t r left angle bracket T r i Node left angle bracket Item Type right angle bracket right angle bracket m i d Child P t r semicolon forward slash forward slash Middle dash child pointer. Line 15, indented once. s t d colon colon shared underscore p t r left angle bracket T r i Node left angle bracket Item Type right angle bracket right angle bracket right Child P t r semicolon forward slash forward slash Right dash child pointer. Line 16. blank. Line 17. public colon. Line 18, indented once. T r i Node left parenthesis right parenthesis semicol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60" y="2250549"/>
            <a:ext cx="7734681" cy="3904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96165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2-3 Trees </a:t>
            </a:r>
            <a:r>
              <a:rPr lang="en-US" altLang="en-US" sz="2000" b="0" dirty="0" smtClean="0"/>
              <a:t>(5 </a:t>
            </a:r>
            <a:r>
              <a:rPr lang="en-US" altLang="en-US" sz="2000" b="0" dirty="0"/>
              <a:t>of 5)</a:t>
            </a:r>
            <a:endParaRPr lang="en-US" dirty="0"/>
          </a:p>
        </p:txBody>
      </p:sp>
      <p:sp>
        <p:nvSpPr>
          <p:cNvPr id="5" name="Text Placeholder 4"/>
          <p:cNvSpPr>
            <a:spLocks noGrp="1"/>
          </p:cNvSpPr>
          <p:nvPr>
            <p:ph type="body" idx="1"/>
          </p:nvPr>
        </p:nvSpPr>
        <p:spPr>
          <a:xfrm>
            <a:off x="457200" y="1600201"/>
            <a:ext cx="8229600" cy="440356"/>
          </a:xfrm>
        </p:spPr>
        <p:txBody>
          <a:bodyPr/>
          <a:lstStyle/>
          <a:p>
            <a:pPr marL="0" indent="0" eaLnBrk="1" hangingPunct="1">
              <a:buNone/>
            </a:pPr>
            <a:r>
              <a:rPr lang="en-US" altLang="en-US" sz="2000" b="1" dirty="0" smtClean="0"/>
              <a:t>Listing 19-1 [Continued]</a:t>
            </a:r>
            <a:endParaRPr lang="en-US" altLang="en-US" sz="2000" b="1" dirty="0"/>
          </a:p>
        </p:txBody>
      </p:sp>
      <p:pic>
        <p:nvPicPr>
          <p:cNvPr id="6" name="Picture 2" descr="The computer code continues. Line 19. blank. Line 20, indented once. b o o l is Leaf left parenthesis right parenthesis c o n s t semicolon. Line 21, indented once. b o o l is Two Node left parenthesis right parenthesis c o n s t semicolon. Line 22, indented once. b o o l is Three Node left parenthesis right parenthesis c o n s t semicolon. Line 23. blank. Line 24, indented once. Item Type get Small Item left parenthesis right parenthesis c o n s t semicolon. Line 25, indented once. Item Type get Large Item left parenthesis right parenthesis c o n s t semicolon. Line 26. blank. Line 27, indented once. void set Small Item left parenthesis c o n s t Item Type ampersand an Item right parenthesis semicolon. Line 28, indented once. void set Large Item left parenthesis c o n s t Item Type ampersand an Item right parenthesis semicolon. Line 29, indented once. auto get Left Child P t r left parenthesis right parenthesis c o n s t semicolon. Line 30, indented once. auto get M i d Child P t r left parenthesis right parenthesis c o n s t semicolon. Line 31, indented once. auto get Right Child P t r left parenthesis right parenthesis c o n s t semicolon. Line 32. blank. Line 33, indented once. void set Left Child P t r left parenthesis s t d colon colon shared underscore p t r left angle bracket T r i Node left angle bracket Item Type right angle bracket right angle bracket left p t r right parenthesis semicolon. Line 34, indented once. void set M i d Child P t r left parenthesis s t d colon colon shared underscore p t r left angle bracket T r i Node left angle bracket Item Type right angle bracket right angle bracket mid p t r right parenthesis semicolon. Line 35, indented once. void set Right Child P t r left parenthesis s t d colon colon shared underscore p t r left angle bracket T r i Node left angle bracket Item Type right angle bracket right angle bracket right p t r right parenthesis semicolon. Line 36. right brace semicolon forward slash forward slash end T r i Node. Line 37. hash include double quote T r i Node period c p p double quote. Line 38. hash end if.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396" y="2168575"/>
            <a:ext cx="6655770" cy="4172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7038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Traversing a 2-3 Tree</a:t>
            </a:r>
            <a:endParaRPr lang="en-US" dirty="0"/>
          </a:p>
        </p:txBody>
      </p:sp>
      <p:sp>
        <p:nvSpPr>
          <p:cNvPr id="5" name="Text Placeholder 4"/>
          <p:cNvSpPr>
            <a:spLocks noGrp="1"/>
          </p:cNvSpPr>
          <p:nvPr>
            <p:ph type="body" idx="1"/>
          </p:nvPr>
        </p:nvSpPr>
        <p:spPr>
          <a:xfrm>
            <a:off x="457200" y="1600200"/>
            <a:ext cx="8229600" cy="478857"/>
          </a:xfrm>
        </p:spPr>
        <p:txBody>
          <a:bodyPr/>
          <a:lstStyle/>
          <a:p>
            <a:pPr marL="0" indent="0" eaLnBrk="1" hangingPunct="1">
              <a:buNone/>
            </a:pPr>
            <a:r>
              <a:rPr lang="en-US" altLang="en-US" sz="2000" dirty="0"/>
              <a:t>Performing the analogue of an inorder </a:t>
            </a:r>
            <a:r>
              <a:rPr lang="en-US" altLang="en-US" sz="2000" dirty="0" smtClean="0"/>
              <a:t>traversal </a:t>
            </a:r>
            <a:r>
              <a:rPr lang="en-US" altLang="en-US" sz="2000" dirty="0"/>
              <a:t>on a binary tree:</a:t>
            </a:r>
          </a:p>
        </p:txBody>
      </p:sp>
      <p:pic>
        <p:nvPicPr>
          <p:cNvPr id="6" name="Picture 6" descr="Computer code has 20 lines. The lines read as follows. Line 1. forward slash forward slash Traverses a nonempty 2 dash 3 tree in sorted order period. Line 2. in order left parenthesis 23 Tree colon Two Three Tree right parenthesis colon void. Line 3. left brace. Line 4, indented once. if left parenthesis 23 Tree’s root node r is a leaf right parenthesis. Line 5, indented twice. Visit the data item left parenthesis s right parenthesis. Line 6, indented once. else if left parenthesis r has two data items right parenthesis. Line 7, indented once. left brace. Line 8, indented twice. in order left parenthesis left sub tree of 23 Tree’s root right parenthesis. Line 9, indented twice. Visit the first data item. Line 10, indented twice. in order left parenthesis middle sub tree of 23 Tree’s root right parenthesis. Line 11, indented twice. Visit the second data item. Line 12, indented twice. in order left parenthesis right sub tree of 23 Tree’s root right parenthesis. Line 13, indented once. right brace. Line 14, indented once. else forward slash forward slash r has one data item. Line 15, indented once. left brace. Line 16, indented twice. in order left parenthesis left sub tree of 23 Tree’s root right parenthesis. Line 17, indented twice. Visit the data item. Line 18, indented twice. in order left parenthesis right sub tree of 23 Tree’s root right parenthesis. Line 19, indented once. right brace. Line 20. right brace."/>
          <p:cNvPicPr>
            <a:picLocks noChangeAspect="1" noChangeArrowheads="1"/>
          </p:cNvPicPr>
          <p:nvPr/>
        </p:nvPicPr>
        <p:blipFill rotWithShape="1">
          <a:blip r:embed="rId2">
            <a:extLst>
              <a:ext uri="{28A0092B-C50C-407E-A947-70E740481C1C}">
                <a14:useLocalDpi xmlns:a14="http://schemas.microsoft.com/office/drawing/2010/main" val="0"/>
              </a:ext>
            </a:extLst>
          </a:blip>
          <a:srcRect l="3883" t="2183" r="7574" b="3874"/>
          <a:stretch/>
        </p:blipFill>
        <p:spPr bwMode="auto">
          <a:xfrm>
            <a:off x="2426698" y="2155604"/>
            <a:ext cx="4290604" cy="42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7903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ltLang="en-US" dirty="0">
                <a:solidFill>
                  <a:schemeClr val="tx2"/>
                </a:solidFill>
              </a:rPr>
              <a:t>Searching a 2-3 </a:t>
            </a:r>
            <a:r>
              <a:rPr lang="en-US" altLang="en-US" dirty="0" smtClean="0">
                <a:solidFill>
                  <a:schemeClr val="tx2"/>
                </a:solidFill>
              </a:rPr>
              <a:t>Tree</a:t>
            </a:r>
            <a:r>
              <a:rPr lang="en-US" altLang="en-US" dirty="0">
                <a:solidFill>
                  <a:schemeClr val="tx2"/>
                </a:solidFill>
              </a:rPr>
              <a:t> </a:t>
            </a:r>
            <a:r>
              <a:rPr lang="en-US" altLang="en-US" sz="2000" b="0" dirty="0" smtClean="0"/>
              <a:t>(1 </a:t>
            </a:r>
            <a:r>
              <a:rPr lang="en-US" altLang="en-US" sz="2000" b="0" dirty="0"/>
              <a:t>of 5)</a:t>
            </a:r>
            <a:endParaRPr lang="en-US" sz="2000" dirty="0"/>
          </a:p>
        </p:txBody>
      </p:sp>
      <p:sp>
        <p:nvSpPr>
          <p:cNvPr id="2" name="Text Placeholder 1"/>
          <p:cNvSpPr>
            <a:spLocks noGrp="1"/>
          </p:cNvSpPr>
          <p:nvPr>
            <p:ph type="body" idx="1"/>
          </p:nvPr>
        </p:nvSpPr>
        <p:spPr>
          <a:xfrm>
            <a:off x="457200" y="1600200"/>
            <a:ext cx="8229600" cy="550147"/>
          </a:xfrm>
        </p:spPr>
        <p:txBody>
          <a:bodyPr/>
          <a:lstStyle/>
          <a:p>
            <a:pPr marL="0" indent="0">
              <a:buNone/>
            </a:pPr>
            <a:r>
              <a:rPr lang="en-US" altLang="en-US" sz="2000" dirty="0"/>
              <a:t>Retrieval operation for a 2-3 </a:t>
            </a:r>
            <a:r>
              <a:rPr lang="en-US" altLang="en-US" sz="2000" dirty="0" smtClean="0"/>
              <a:t>tree</a:t>
            </a:r>
            <a:endParaRPr lang="en-US" altLang="en-US" sz="2000" dirty="0"/>
          </a:p>
        </p:txBody>
      </p:sp>
      <p:pic>
        <p:nvPicPr>
          <p:cNvPr id="6" name="Picture 6" descr="Computer code has 29 lines. The lines read as follows. Line 1. forward slash forward slash Locates the value target in a nonempty 2 dash 3 tree period Returns either the located. Line 2. forward slash forward slash entry or throws an exception if such a node is not found period. Line 3. find Item left parenthesis 23 Tree colon Two Three Tree comma target colon Item Type right parenthesis colon Item Type. Line 4. left brace. Line 5, indented once. if left parenthesis target is in 23 Tree’s root node r right parenthesis. Line 6, indented once. left brace forward slash forward slash The data item has been found. Line 7, indented twice. tree Item equals the data portion of r. Line 8, indented twice. return tree Item forward slash forward slash Success. Line 9, indented once. right brace. Line 10, indented once. else if left parenthesis r is a leaf right parenthesis. Line 11, indented twice. throw Not Found Exception forward slash forward slash Failure. Line 12, indented once. forward slash forward slash Else search the appropriate sub tree. Line 13, indented once. else if left parenthesis r has two data items right parenthesis. Line 14, indented once. left brace."/>
          <p:cNvPicPr>
            <a:picLocks noChangeAspect="1" noChangeArrowheads="1"/>
          </p:cNvPicPr>
          <p:nvPr/>
        </p:nvPicPr>
        <p:blipFill rotWithShape="1">
          <a:blip r:embed="rId2">
            <a:extLst>
              <a:ext uri="{28A0092B-C50C-407E-A947-70E740481C1C}">
                <a14:useLocalDpi xmlns:a14="http://schemas.microsoft.com/office/drawing/2010/main" val="0"/>
              </a:ext>
            </a:extLst>
          </a:blip>
          <a:srcRect t="3128"/>
          <a:stretch/>
        </p:blipFill>
        <p:spPr bwMode="auto">
          <a:xfrm>
            <a:off x="669385" y="2328119"/>
            <a:ext cx="7805230" cy="357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76066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altLang="en-US" dirty="0"/>
              <a:t>Searching a 2-3 Tree</a:t>
            </a:r>
            <a:r>
              <a:rPr lang="en-US" altLang="en-US" b="0" dirty="0"/>
              <a:t> </a:t>
            </a:r>
            <a:r>
              <a:rPr lang="en-US" altLang="en-US" sz="2000" b="0" dirty="0" smtClean="0"/>
              <a:t>(2 </a:t>
            </a:r>
            <a:r>
              <a:rPr lang="en-US" altLang="en-US" sz="2000" b="0" dirty="0"/>
              <a:t>of 5)</a:t>
            </a:r>
            <a:endParaRPr lang="en-US" dirty="0"/>
          </a:p>
        </p:txBody>
      </p:sp>
      <p:sp>
        <p:nvSpPr>
          <p:cNvPr id="5" name="Text Placeholder 4"/>
          <p:cNvSpPr>
            <a:spLocks noGrp="1"/>
          </p:cNvSpPr>
          <p:nvPr>
            <p:ph type="body" idx="1"/>
          </p:nvPr>
        </p:nvSpPr>
        <p:spPr>
          <a:xfrm>
            <a:off x="457200" y="1600200"/>
            <a:ext cx="8229600" cy="489857"/>
          </a:xfrm>
        </p:spPr>
        <p:txBody>
          <a:bodyPr/>
          <a:lstStyle/>
          <a:p>
            <a:pPr marL="0" indent="0" eaLnBrk="1" hangingPunct="1">
              <a:buNone/>
            </a:pPr>
            <a:r>
              <a:rPr lang="en-US" altLang="en-US" sz="2000" dirty="0"/>
              <a:t>Retrieval operation for a 2-3 tree</a:t>
            </a:r>
          </a:p>
        </p:txBody>
      </p:sp>
      <p:pic>
        <p:nvPicPr>
          <p:cNvPr id="6" name="Picture 2" descr="The computer code continues. Line 15, indented twice. if left parenthesis target left angle bracket smaller data item in r right parenthesis. Line 16, indented 3 times. return find Item left parenthesis r’s left sub tree comma target right parenthesis. Line 17, indented twice. else if left parenthesis target left angle bracket larger data item in r right parenthesis. Line 18, indented 3 times. return find Item left parenthesis r’s middle sub tree comma target right parenthesis. Line 19, indented twice. else. Line 20, indented 3 times. return find Item left parenthesis r’s right sub tree comma target right parenthesis. Line 21, indented once. right brace. Line 22, indented once. else forward slash forward slash r has one data item. Line 23, indented once. left brace. Line 24, indented twice. if left parenthesis target left angle bracket r’s data item right parenthesis. Line 25, indented 3 times. return find Item left parenthesis r’s left sub tree comma target right parenthesis. Line 26, indented twice. else. Line 27, indented 3 times. return find Item left parenthesis r’s right sub tree comma target right parenthesis. Line 28, indented once. right brace. Line 29. right brace. "/>
          <p:cNvPicPr>
            <a:picLocks noChangeAspect="1" noChangeArrowheads="1"/>
          </p:cNvPicPr>
          <p:nvPr/>
        </p:nvPicPr>
        <p:blipFill rotWithShape="1">
          <a:blip r:embed="rId2">
            <a:extLst>
              <a:ext uri="{28A0092B-C50C-407E-A947-70E740481C1C}">
                <a14:useLocalDpi xmlns:a14="http://schemas.microsoft.com/office/drawing/2010/main" val="0"/>
              </a:ext>
            </a:extLst>
          </a:blip>
          <a:srcRect l="5719" r="10750" b="3970"/>
          <a:stretch/>
        </p:blipFill>
        <p:spPr bwMode="auto">
          <a:xfrm>
            <a:off x="2150392" y="2377607"/>
            <a:ext cx="5084377" cy="3796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75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Balanced Search Trees </a:t>
            </a:r>
            <a:r>
              <a:rPr lang="en-US" altLang="en-US" sz="2000" b="0" dirty="0" smtClean="0"/>
              <a:t>(1 of 2)</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t>Height of binary search </a:t>
            </a:r>
            <a:r>
              <a:rPr lang="en-US" altLang="en-US" sz="2400" dirty="0" smtClean="0"/>
              <a:t>tree</a:t>
            </a:r>
            <a:endParaRPr lang="en-US" altLang="en-US" sz="2400" dirty="0"/>
          </a:p>
          <a:p>
            <a:pPr lvl="1" eaLnBrk="1" hangingPunct="1"/>
            <a:r>
              <a:rPr lang="en-US" altLang="en-US" sz="2400" dirty="0"/>
              <a:t>Sensitive to order of additions and removals</a:t>
            </a:r>
          </a:p>
          <a:p>
            <a:pPr eaLnBrk="1" hangingPunct="1"/>
            <a:r>
              <a:rPr lang="en-US" altLang="en-US" sz="2400" dirty="0"/>
              <a:t>Various search trees can retain balance</a:t>
            </a:r>
          </a:p>
          <a:p>
            <a:pPr lvl="1" eaLnBrk="1" hangingPunct="1"/>
            <a:r>
              <a:rPr lang="en-US" altLang="en-US" sz="2400" dirty="0"/>
              <a:t>Despite additions and removals</a:t>
            </a:r>
          </a:p>
        </p:txBody>
      </p:sp>
    </p:spTree>
    <p:extLst>
      <p:ext uri="{BB962C8B-B14F-4D97-AF65-F5344CB8AC3E}">
        <p14:creationId xmlns:p14="http://schemas.microsoft.com/office/powerpoint/2010/main" val="42632582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Searching a 2-3 Tree</a:t>
            </a:r>
            <a:r>
              <a:rPr lang="en-US" altLang="en-US" b="0" dirty="0"/>
              <a:t> </a:t>
            </a:r>
            <a:r>
              <a:rPr lang="en-US" altLang="en-US" sz="2000" b="0" dirty="0" smtClean="0"/>
              <a:t>(3 </a:t>
            </a:r>
            <a:r>
              <a:rPr lang="en-US" altLang="en-US" sz="2000" b="0" dirty="0"/>
              <a:t>of 5)</a:t>
            </a:r>
            <a:endParaRPr lang="en-US" dirty="0"/>
          </a:p>
        </p:txBody>
      </p:sp>
      <p:sp>
        <p:nvSpPr>
          <p:cNvPr id="2" name="Text Placeholder 1"/>
          <p:cNvSpPr>
            <a:spLocks noGrp="1"/>
          </p:cNvSpPr>
          <p:nvPr>
            <p:ph type="body" idx="1"/>
          </p:nvPr>
        </p:nvSpPr>
        <p:spPr/>
        <p:txBody>
          <a:bodyPr/>
          <a:lstStyle/>
          <a:p>
            <a:pPr eaLnBrk="1" hangingPunct="1"/>
            <a:r>
              <a:rPr lang="en-US" altLang="en-US" sz="2400" dirty="0"/>
              <a:t>Search of a 2-3 and shortest binary search tree approximately same efficiency</a:t>
            </a:r>
          </a:p>
          <a:p>
            <a:pPr lvl="1" eaLnBrk="1" hangingPunct="1"/>
            <a:r>
              <a:rPr lang="en-US" altLang="en-US" sz="2400" dirty="0"/>
              <a:t>A binary search tree with </a:t>
            </a:r>
            <a:r>
              <a:rPr lang="en-US" altLang="en-US" sz="2400" i="1" dirty="0"/>
              <a:t>n </a:t>
            </a:r>
            <a:r>
              <a:rPr lang="en-US" altLang="en-US" sz="2400" dirty="0"/>
              <a:t>nodes cannot be shorter </a:t>
            </a:r>
            <a:r>
              <a:rPr lang="en-US" altLang="en-US" sz="2400" dirty="0" smtClean="0"/>
              <a:t>than log</a:t>
            </a:r>
            <a:r>
              <a:rPr lang="en-US" altLang="en-US" sz="2400" baseline="-25000" dirty="0" smtClean="0"/>
              <a:t>2</a:t>
            </a:r>
            <a:r>
              <a:rPr lang="en-US" altLang="en-US" sz="2400" dirty="0" smtClean="0"/>
              <a:t>(</a:t>
            </a:r>
            <a:r>
              <a:rPr lang="en-US" altLang="en-US" sz="2400" i="1" dirty="0" smtClean="0"/>
              <a:t>n </a:t>
            </a:r>
            <a:r>
              <a:rPr lang="en-US" altLang="en-US" sz="2400" dirty="0"/>
              <a:t>+ 1)</a:t>
            </a:r>
          </a:p>
          <a:p>
            <a:pPr lvl="1" eaLnBrk="1" hangingPunct="1"/>
            <a:r>
              <a:rPr lang="en-US" altLang="en-US" sz="2400" dirty="0"/>
              <a:t>A 2-3 tree with n nodes cannot be taller than log</a:t>
            </a:r>
            <a:r>
              <a:rPr lang="en-US" altLang="en-US" sz="2400" baseline="-25000" dirty="0"/>
              <a:t>2</a:t>
            </a:r>
            <a:r>
              <a:rPr lang="en-US" altLang="en-US" sz="2400" dirty="0"/>
              <a:t>(n + 1)</a:t>
            </a:r>
          </a:p>
          <a:p>
            <a:pPr lvl="1" eaLnBrk="1" hangingPunct="1"/>
            <a:r>
              <a:rPr lang="en-US" altLang="en-US" sz="2400" dirty="0"/>
              <a:t>Node in a 2-3 tree has at most two data items</a:t>
            </a:r>
          </a:p>
          <a:p>
            <a:pPr eaLnBrk="1" hangingPunct="1"/>
            <a:r>
              <a:rPr lang="en-US" altLang="en-US" sz="2400" dirty="0"/>
              <a:t>Searching 2-3 tree is O(log </a:t>
            </a:r>
            <a:r>
              <a:rPr lang="en-US" altLang="en-US" sz="2400" i="1" dirty="0"/>
              <a:t>n</a:t>
            </a:r>
            <a:r>
              <a:rPr lang="en-US" altLang="en-US" sz="2400" dirty="0"/>
              <a:t>)</a:t>
            </a:r>
          </a:p>
        </p:txBody>
      </p:sp>
    </p:spTree>
    <p:extLst>
      <p:ext uri="{BB962C8B-B14F-4D97-AF65-F5344CB8AC3E}">
        <p14:creationId xmlns:p14="http://schemas.microsoft.com/office/powerpoint/2010/main" val="17151468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Searching a 2-3 Tree</a:t>
            </a:r>
            <a:r>
              <a:rPr lang="en-US" altLang="en-US" b="0" dirty="0"/>
              <a:t> </a:t>
            </a:r>
            <a:r>
              <a:rPr lang="en-US" altLang="en-US" sz="2000" b="0" dirty="0" smtClean="0"/>
              <a:t>(4 </a:t>
            </a:r>
            <a:r>
              <a:rPr lang="en-US" altLang="en-US" sz="2000" b="0" dirty="0"/>
              <a:t>of 5)</a:t>
            </a:r>
            <a:endParaRPr lang="en-US" dirty="0"/>
          </a:p>
        </p:txBody>
      </p:sp>
      <p:sp>
        <p:nvSpPr>
          <p:cNvPr id="5" name="Text Placeholder 4"/>
          <p:cNvSpPr>
            <a:spLocks noGrp="1"/>
          </p:cNvSpPr>
          <p:nvPr>
            <p:ph type="body" idx="1"/>
          </p:nvPr>
        </p:nvSpPr>
        <p:spPr>
          <a:xfrm>
            <a:off x="457200" y="1600200"/>
            <a:ext cx="8229600" cy="547099"/>
          </a:xfrm>
        </p:spPr>
        <p:txBody>
          <a:bodyPr/>
          <a:lstStyle/>
          <a:p>
            <a:pPr marL="0" indent="0">
              <a:buNone/>
            </a:pPr>
            <a:r>
              <a:rPr lang="en-US" altLang="en-US" sz="2000" b="1" dirty="0" smtClean="0"/>
              <a:t>Figure 19-9 </a:t>
            </a:r>
            <a:r>
              <a:rPr lang="en-US" altLang="en-US" sz="2000" dirty="0" smtClean="0"/>
              <a:t>A </a:t>
            </a:r>
            <a:r>
              <a:rPr lang="en-US" altLang="en-US" sz="2000" dirty="0"/>
              <a:t>balanced binary search </a:t>
            </a:r>
            <a:r>
              <a:rPr lang="en-US" altLang="en-US" sz="2000" dirty="0" smtClean="0"/>
              <a:t>tree</a:t>
            </a:r>
            <a:endParaRPr lang="en-US" sz="2000" dirty="0"/>
          </a:p>
        </p:txBody>
      </p:sp>
      <p:pic>
        <p:nvPicPr>
          <p:cNvPr id="6" name="Picture 6" descr="An illustration of a balanced binary search tree, with 60 as top node. 30 is 60’s left child and 90 is 60’s right child. 10 is 30’s left child and 50 is 30’s right child. 20 is 10’s right child and 40 is 50’s left child. 80 is 90’s left child and 100 is 90’s right child. 70 is 80’s left child. Another illustration represents a 2 to 3 tree, with 50 as top node. 30 is 50’s left child; 50’s right child has values, 70 and 90. 30’s left child has values, 10 and 20; 30’s right child is 40. Children of 70 and 90 are as follows: Left child is 60; middle child is 80; right child is 100."/>
          <p:cNvPicPr>
            <a:picLocks noChangeAspect="1" noChangeArrowheads="1"/>
          </p:cNvPicPr>
          <p:nvPr/>
        </p:nvPicPr>
        <p:blipFill rotWithShape="1">
          <a:blip r:embed="rId2">
            <a:extLst>
              <a:ext uri="{28A0092B-C50C-407E-A947-70E740481C1C}">
                <a14:useLocalDpi xmlns:a14="http://schemas.microsoft.com/office/drawing/2010/main" val="0"/>
              </a:ext>
            </a:extLst>
          </a:blip>
          <a:srcRect l="2110" t="6088" r="2850" b="5627"/>
          <a:stretch/>
        </p:blipFill>
        <p:spPr bwMode="auto">
          <a:xfrm>
            <a:off x="773663" y="2888535"/>
            <a:ext cx="7596675" cy="2646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9486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Searching a 2-3 Tree</a:t>
            </a:r>
            <a:r>
              <a:rPr lang="en-US" altLang="en-US" b="0" dirty="0"/>
              <a:t> </a:t>
            </a:r>
            <a:r>
              <a:rPr lang="en-US" altLang="en-US" sz="2000" b="0" dirty="0" smtClean="0"/>
              <a:t>(5 </a:t>
            </a:r>
            <a:r>
              <a:rPr lang="en-US" altLang="en-US" sz="2000" b="0" dirty="0"/>
              <a:t>of 5)</a:t>
            </a:r>
            <a:endParaRPr lang="en-US" dirty="0"/>
          </a:p>
        </p:txBody>
      </p:sp>
      <p:sp>
        <p:nvSpPr>
          <p:cNvPr id="5" name="Text Placeholder 4"/>
          <p:cNvSpPr>
            <a:spLocks noGrp="1"/>
          </p:cNvSpPr>
          <p:nvPr>
            <p:ph type="body" idx="1"/>
          </p:nvPr>
        </p:nvSpPr>
        <p:spPr>
          <a:xfrm>
            <a:off x="457200" y="1600200"/>
            <a:ext cx="3315903" cy="1181501"/>
          </a:xfrm>
        </p:spPr>
        <p:txBody>
          <a:bodyPr/>
          <a:lstStyle/>
          <a:p>
            <a:pPr marL="0" indent="0" eaLnBrk="1" hangingPunct="1">
              <a:buNone/>
            </a:pPr>
            <a:r>
              <a:rPr lang="en-US" altLang="en-US" sz="2000" b="1" dirty="0" smtClean="0"/>
              <a:t>Figure 19-10 </a:t>
            </a:r>
            <a:r>
              <a:rPr lang="en-US" altLang="en-US" sz="2000" dirty="0" smtClean="0"/>
              <a:t>The </a:t>
            </a:r>
            <a:r>
              <a:rPr lang="en-US" altLang="en-US" sz="2000" dirty="0"/>
              <a:t>trees of Figure 19-9 after adding </a:t>
            </a:r>
            <a:r>
              <a:rPr lang="en-US" altLang="en-US" sz="2000" dirty="0" smtClean="0"/>
              <a:t>the </a:t>
            </a:r>
            <a:r>
              <a:rPr lang="en-US" altLang="en-US" sz="2000" dirty="0"/>
              <a:t>values 39 down to 32</a:t>
            </a:r>
          </a:p>
        </p:txBody>
      </p:sp>
      <p:pic>
        <p:nvPicPr>
          <p:cNvPr id="7" name="Picture 6" descr="An illustration of a balanced binary search tree, with 60 as top node. 30 is 60’s left child and 90 is 60’s right child. 10 is 30’s left child and 50 is 30’s right child. 20 is 10’s right child and 40 is 50’s left child. 80 is 90’s left child and 100 is 90’s right child. 70 is 80’s left child. From 40, the following values are present as left children: 39, 89, 37, 36, 35, 34, 33, and 32. That is, 39 is 40’s left child; 38 is 39’s left child; and so on. Another illustration represents a 2 to 3 tree, with 37 as top node. 33 is 37’s left child and 50 is 37’s right child. 30 is 33’s left child and 35 is 33’s right child. 30’s left child has values, 10 and 20; 30’s right child is 32. 34 is 35’s left child and 36 is 35’s right child. 50’s left child is 39 and 50’s right child has values, 70 and 90. 38 is 39’s left child and 40 is 39’s right child. Children of 70 and 90 are as follows: Left child is 60; middle child is 80; right child is 100. In both illustrations, values 32 to 39 are shaded."/>
          <p:cNvPicPr>
            <a:picLocks noChangeAspect="1" noChangeArrowheads="1"/>
          </p:cNvPicPr>
          <p:nvPr/>
        </p:nvPicPr>
        <p:blipFill rotWithShape="1">
          <a:blip r:embed="rId2">
            <a:extLst>
              <a:ext uri="{28A0092B-C50C-407E-A947-70E740481C1C}">
                <a14:useLocalDpi xmlns:a14="http://schemas.microsoft.com/office/drawing/2010/main" val="0"/>
              </a:ext>
            </a:extLst>
          </a:blip>
          <a:srcRect l="6603" t="1697" r="6608"/>
          <a:stretch/>
        </p:blipFill>
        <p:spPr bwMode="auto">
          <a:xfrm>
            <a:off x="3911385" y="1738838"/>
            <a:ext cx="4453110" cy="465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1579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a 2-3 </a:t>
            </a:r>
            <a:r>
              <a:rPr lang="en-US" altLang="en-US" dirty="0" smtClean="0"/>
              <a:t>Tree </a:t>
            </a:r>
            <a:r>
              <a:rPr lang="en-US" altLang="en-US" sz="2000" b="0" dirty="0" smtClean="0"/>
              <a:t>(1 of 11)</a:t>
            </a:r>
            <a:endParaRPr lang="en-US" sz="2000" b="0" dirty="0"/>
          </a:p>
        </p:txBody>
      </p:sp>
      <p:sp>
        <p:nvSpPr>
          <p:cNvPr id="5" name="Text Placeholder 4"/>
          <p:cNvSpPr>
            <a:spLocks noGrp="1"/>
          </p:cNvSpPr>
          <p:nvPr>
            <p:ph type="body" idx="1"/>
          </p:nvPr>
        </p:nvSpPr>
        <p:spPr>
          <a:xfrm>
            <a:off x="457199" y="1600200"/>
            <a:ext cx="8546123" cy="449981"/>
          </a:xfrm>
        </p:spPr>
        <p:txBody>
          <a:bodyPr/>
          <a:lstStyle/>
          <a:p>
            <a:pPr marL="0" indent="0" eaLnBrk="1" hangingPunct="1">
              <a:buNone/>
            </a:pPr>
            <a:r>
              <a:rPr lang="en-US" altLang="en-US" sz="2000" b="1" dirty="0" smtClean="0"/>
              <a:t>Figure 19-11 </a:t>
            </a:r>
            <a:r>
              <a:rPr lang="en-US" altLang="en-US" sz="2000" dirty="0" smtClean="0"/>
              <a:t>After </a:t>
            </a:r>
            <a:r>
              <a:rPr lang="en-US" altLang="en-US" sz="2000" dirty="0"/>
              <a:t>inserting 39 into the tree in Figure </a:t>
            </a:r>
            <a:r>
              <a:rPr lang="en-US" altLang="en-US" sz="2000" dirty="0" smtClean="0"/>
              <a:t>19-9b (see slide 21)</a:t>
            </a:r>
            <a:endParaRPr lang="en-US" altLang="en-US" sz="2000" dirty="0"/>
          </a:p>
        </p:txBody>
      </p:sp>
      <p:pic>
        <p:nvPicPr>
          <p:cNvPr id="6" name="Picture 2" descr="An illustration of a 2 to 3 tree, with 50 as top node. 30 is 50’s left child; 50’s right child has values, 70 and 90. 30’s left child has values, 10 and 20; 30’s right child has values, 39 and 40. Children of 70 and 90 are as follows: Left child is 60; middle child is 80; right child is 100. Here, 39 is highlighted."/>
          <p:cNvPicPr>
            <a:picLocks noChangeAspect="1" noChangeArrowheads="1"/>
          </p:cNvPicPr>
          <p:nvPr/>
        </p:nvPicPr>
        <p:blipFill rotWithShape="1">
          <a:blip r:embed="rId2">
            <a:extLst>
              <a:ext uri="{28A0092B-C50C-407E-A947-70E740481C1C}">
                <a14:useLocalDpi xmlns:a14="http://schemas.microsoft.com/office/drawing/2010/main" val="0"/>
              </a:ext>
            </a:extLst>
          </a:blip>
          <a:srcRect l="4494" t="5171" r="6299" b="6534"/>
          <a:stretch/>
        </p:blipFill>
        <p:spPr bwMode="auto">
          <a:xfrm>
            <a:off x="2363777" y="2623262"/>
            <a:ext cx="4416446" cy="243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87047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a 2-3 Tree </a:t>
            </a:r>
            <a:r>
              <a:rPr lang="en-US" altLang="en-US" sz="2000" b="0" dirty="0" smtClean="0"/>
              <a:t>(2 </a:t>
            </a:r>
            <a:r>
              <a:rPr lang="en-US" altLang="en-US" sz="2000" b="0" dirty="0"/>
              <a:t>of </a:t>
            </a:r>
            <a:r>
              <a:rPr lang="en-US" altLang="en-US" sz="2000" b="0" dirty="0" smtClean="0"/>
              <a:t>11)</a:t>
            </a:r>
            <a:endParaRPr lang="en-US" dirty="0"/>
          </a:p>
        </p:txBody>
      </p:sp>
      <p:sp>
        <p:nvSpPr>
          <p:cNvPr id="5" name="Text Placeholder 4"/>
          <p:cNvSpPr>
            <a:spLocks noGrp="1"/>
          </p:cNvSpPr>
          <p:nvPr>
            <p:ph type="body" idx="1"/>
          </p:nvPr>
        </p:nvSpPr>
        <p:spPr>
          <a:xfrm>
            <a:off x="457200" y="1600200"/>
            <a:ext cx="8229600" cy="449981"/>
          </a:xfrm>
        </p:spPr>
        <p:txBody>
          <a:bodyPr/>
          <a:lstStyle/>
          <a:p>
            <a:pPr marL="0" indent="0" eaLnBrk="1" hangingPunct="1">
              <a:buNone/>
            </a:pPr>
            <a:r>
              <a:rPr lang="en-US" altLang="en-US" sz="2000" b="1" dirty="0" smtClean="0"/>
              <a:t>Figure 19-12 </a:t>
            </a:r>
            <a:r>
              <a:rPr lang="en-US" altLang="en-US" sz="2000" dirty="0" smtClean="0"/>
              <a:t>The steps for adding 38 to the tree in Figure 19-11</a:t>
            </a:r>
            <a:endParaRPr lang="en-US" altLang="en-US" sz="2000" dirty="0"/>
          </a:p>
        </p:txBody>
      </p:sp>
      <p:pic>
        <p:nvPicPr>
          <p:cNvPr id="6" name="Picture 6" descr="An illustration of a 2 to 3 tree, where a particular node has no room. Tree has 30 as top node. Left child of 30 has values, 10 and 20. Right child has values, 38 and 40. Right child has value 39 in between. As this value has no room, right child of 38 splits and 39 moves up. Here, 38, 39 and 40 are highlighted. Modified tree has node with values, 30 and 39 as top node. Left child has values, 10 and 20; middle child has 38 and right child has 40. Here, 38, 39 and 40 are highlighted. After addition, final tree is as follows: 50 as top node. 50’s left child has values, 30 and 39; 50’s right child has values, 70 and 90. Children of 30 and 39 are as follows: Left child has values, 10 and 20; middle child has 38 and right child has 40. Children of 70 and 90 are as follows: Left child is 60; middle child is 80; right child is 100. Here, 38 is highlighted. "/>
          <p:cNvPicPr>
            <a:picLocks noChangeAspect="1" noChangeArrowheads="1"/>
          </p:cNvPicPr>
          <p:nvPr/>
        </p:nvPicPr>
        <p:blipFill rotWithShape="1">
          <a:blip r:embed="rId2">
            <a:extLst>
              <a:ext uri="{28A0092B-C50C-407E-A947-70E740481C1C}">
                <a14:useLocalDpi xmlns:a14="http://schemas.microsoft.com/office/drawing/2010/main" val="0"/>
              </a:ext>
            </a:extLst>
          </a:blip>
          <a:srcRect l="1439" t="5947" r="1252" b="5904"/>
          <a:stretch/>
        </p:blipFill>
        <p:spPr bwMode="auto">
          <a:xfrm>
            <a:off x="663210" y="3016655"/>
            <a:ext cx="7817581" cy="190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7342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a 2-3 Tree </a:t>
            </a:r>
            <a:r>
              <a:rPr lang="en-US" altLang="en-US" sz="2000" b="0" dirty="0" smtClean="0"/>
              <a:t>(3 </a:t>
            </a:r>
            <a:r>
              <a:rPr lang="en-US" altLang="en-US" sz="2000" b="0" dirty="0"/>
              <a:t>of </a:t>
            </a:r>
            <a:r>
              <a:rPr lang="en-US" altLang="en-US" sz="2000" b="0" dirty="0" smtClean="0"/>
              <a:t>11)</a:t>
            </a:r>
            <a:endParaRPr lang="en-US" dirty="0"/>
          </a:p>
        </p:txBody>
      </p:sp>
      <p:sp>
        <p:nvSpPr>
          <p:cNvPr id="5" name="Text Placeholder 4"/>
          <p:cNvSpPr>
            <a:spLocks noGrp="1"/>
          </p:cNvSpPr>
          <p:nvPr>
            <p:ph type="body" idx="1"/>
          </p:nvPr>
        </p:nvSpPr>
        <p:spPr>
          <a:xfrm>
            <a:off x="457200" y="1600201"/>
            <a:ext cx="8229600" cy="478982"/>
          </a:xfrm>
        </p:spPr>
        <p:txBody>
          <a:bodyPr/>
          <a:lstStyle/>
          <a:p>
            <a:pPr marL="0" indent="0" eaLnBrk="1" hangingPunct="1">
              <a:buNone/>
            </a:pPr>
            <a:r>
              <a:rPr lang="en-US" altLang="en-US" sz="2000" b="1" dirty="0" smtClean="0"/>
              <a:t>Figure 19-13 </a:t>
            </a:r>
            <a:r>
              <a:rPr lang="en-US" altLang="en-US" sz="2000" dirty="0" smtClean="0"/>
              <a:t>After </a:t>
            </a:r>
            <a:r>
              <a:rPr lang="en-US" altLang="en-US" sz="2000" dirty="0"/>
              <a:t>adding 37 to the tree in Figure 19-12c</a:t>
            </a:r>
          </a:p>
        </p:txBody>
      </p:sp>
      <p:pic>
        <p:nvPicPr>
          <p:cNvPr id="6" name="Picture 2" descr="An illustration of a 2 to 3 tree, to which value 37 is added. 50 is top node. 50’s left child has values, 30 and 39; 50’s right child has values, 70 and 90. Children of 30 and 39 are as follows: Left child has values, 10 and 20; middle child has values, 37 and 38; and right child has 40. Children of 70 and 90 are as follows: Left child is 60; middle child is 80; right child is 100. Here, 38 is highlighted."/>
          <p:cNvPicPr>
            <a:picLocks noChangeAspect="1" noChangeArrowheads="1"/>
          </p:cNvPicPr>
          <p:nvPr/>
        </p:nvPicPr>
        <p:blipFill rotWithShape="1">
          <a:blip r:embed="rId2">
            <a:extLst>
              <a:ext uri="{28A0092B-C50C-407E-A947-70E740481C1C}">
                <a14:useLocalDpi xmlns:a14="http://schemas.microsoft.com/office/drawing/2010/main" val="0"/>
              </a:ext>
            </a:extLst>
          </a:blip>
          <a:srcRect l="4639" t="6917" r="4027" b="6933"/>
          <a:stretch/>
        </p:blipFill>
        <p:spPr bwMode="auto">
          <a:xfrm>
            <a:off x="1620224" y="2560445"/>
            <a:ext cx="5903553" cy="263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8329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a 2-3 Tree </a:t>
            </a:r>
            <a:r>
              <a:rPr lang="en-US" altLang="en-US" sz="2000" b="0" dirty="0" smtClean="0"/>
              <a:t>(4 </a:t>
            </a:r>
            <a:r>
              <a:rPr lang="en-US" altLang="en-US" sz="2000" b="0" dirty="0"/>
              <a:t>of </a:t>
            </a:r>
            <a:r>
              <a:rPr lang="en-US" altLang="en-US" sz="2000" b="0" dirty="0" smtClean="0"/>
              <a:t>11)</a:t>
            </a:r>
            <a:endParaRPr lang="en-US" dirty="0"/>
          </a:p>
        </p:txBody>
      </p:sp>
      <p:sp>
        <p:nvSpPr>
          <p:cNvPr id="5" name="Text Placeholder 4"/>
          <p:cNvSpPr>
            <a:spLocks noGrp="1"/>
          </p:cNvSpPr>
          <p:nvPr>
            <p:ph type="body" idx="1"/>
          </p:nvPr>
        </p:nvSpPr>
        <p:spPr>
          <a:xfrm>
            <a:off x="457200" y="1600200"/>
            <a:ext cx="8229600" cy="501075"/>
          </a:xfrm>
        </p:spPr>
        <p:txBody>
          <a:bodyPr/>
          <a:lstStyle/>
          <a:p>
            <a:pPr marL="0" indent="0" eaLnBrk="1" hangingPunct="1">
              <a:buNone/>
            </a:pPr>
            <a:r>
              <a:rPr lang="en-US" altLang="en-US" sz="2000" b="1" dirty="0" smtClean="0"/>
              <a:t>Figure 19-14 </a:t>
            </a:r>
            <a:r>
              <a:rPr lang="en-US" altLang="en-US" sz="2000" dirty="0" smtClean="0"/>
              <a:t>The </a:t>
            </a:r>
            <a:r>
              <a:rPr lang="en-US" altLang="en-US" sz="2000" dirty="0"/>
              <a:t>steps for adding 36 to the tree in Figure 19-13</a:t>
            </a:r>
          </a:p>
        </p:txBody>
      </p:sp>
      <p:pic>
        <p:nvPicPr>
          <p:cNvPr id="6" name="Picture 6" descr="An illustration of a 2 to 3 tree, to which value 36 is added, using three diagrams. First diagram is as follows: Top node has values, 30 and 39. Its children are as follows: Left child has values, 10 and 20; middle child has values, 37 and 38; and right child has 40. Middle child has 36 before 37. As this value has no room, middle child of top node splits. Here, Second diagram has modified tree, which is as follows: 50 is top node. Its left child has values, 30 and 39. Children of 30 and 39 are as follows: Left child has values, 10 and 20; 36 is second child, 38 is third child and 40 is fourth child. Node with values, 30 and 39 have 37 in between. As this value has no room, 37 moves up to top node. Here, 30, 37, 39, 36 and 38 are highlighted. Final tree is as follows: top node has values, 37 and 50. Top node has 30 as left child and 39 as middle child. 30’s left child has values, 10 and 20; right child is 36. 38 is 39’s left child and 40 is 39’s right child. Here, 30, 39, 36 and 37 are highlighted."/>
          <p:cNvPicPr>
            <a:picLocks noChangeAspect="1" noChangeArrowheads="1"/>
          </p:cNvPicPr>
          <p:nvPr/>
        </p:nvPicPr>
        <p:blipFill rotWithShape="1">
          <a:blip r:embed="rId2">
            <a:extLst>
              <a:ext uri="{28A0092B-C50C-407E-A947-70E740481C1C}">
                <a14:useLocalDpi xmlns:a14="http://schemas.microsoft.com/office/drawing/2010/main" val="0"/>
              </a:ext>
            </a:extLst>
          </a:blip>
          <a:srcRect l="1987" t="3430" r="3785" b="7916"/>
          <a:stretch/>
        </p:blipFill>
        <p:spPr bwMode="auto">
          <a:xfrm>
            <a:off x="721324" y="2640290"/>
            <a:ext cx="7701353" cy="219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2877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a 2-3 Tree </a:t>
            </a:r>
            <a:r>
              <a:rPr lang="en-US" altLang="en-US" sz="2000" b="0" dirty="0" smtClean="0"/>
              <a:t>(5 </a:t>
            </a:r>
            <a:r>
              <a:rPr lang="en-US" altLang="en-US" sz="2000" b="0" dirty="0"/>
              <a:t>of </a:t>
            </a:r>
            <a:r>
              <a:rPr lang="en-US" altLang="en-US" sz="2000" b="0" dirty="0" smtClean="0"/>
              <a:t>11)</a:t>
            </a:r>
            <a:endParaRPr lang="en-US" dirty="0"/>
          </a:p>
        </p:txBody>
      </p:sp>
      <p:sp>
        <p:nvSpPr>
          <p:cNvPr id="5" name="Text Placeholder 4"/>
          <p:cNvSpPr>
            <a:spLocks noGrp="1"/>
          </p:cNvSpPr>
          <p:nvPr>
            <p:ph type="body" idx="1"/>
          </p:nvPr>
        </p:nvSpPr>
        <p:spPr>
          <a:xfrm>
            <a:off x="457200" y="1600201"/>
            <a:ext cx="8229600" cy="488482"/>
          </a:xfrm>
        </p:spPr>
        <p:txBody>
          <a:bodyPr/>
          <a:lstStyle/>
          <a:p>
            <a:pPr marL="0" indent="0" eaLnBrk="1" hangingPunct="1">
              <a:buNone/>
            </a:pPr>
            <a:r>
              <a:rPr lang="en-US" altLang="en-US" sz="2000" b="1" dirty="0" smtClean="0"/>
              <a:t>Figure 19-14 [Continued]</a:t>
            </a:r>
            <a:endParaRPr lang="en-US" altLang="en-US" sz="2000" b="1" dirty="0"/>
          </a:p>
        </p:txBody>
      </p:sp>
      <p:pic>
        <p:nvPicPr>
          <p:cNvPr id="6" name="Picture 2" descr="An illustration of a 2 to 3 tree, to which value 36 is added. Top node has values, 37 and 50. Top node has 30 as left child, 39 as middle child and right child has values, 70 and 90. 30’s left child has values, 10 and 20; right child is 36. 38 is 39’s left child and 40 is 39’s right child. Children of 70 and 90 are as follows: Left child is 60; middle child is 80; right child is 100. Here, 36 is highlighted."/>
          <p:cNvPicPr>
            <a:picLocks noChangeAspect="1" noChangeArrowheads="1"/>
          </p:cNvPicPr>
          <p:nvPr/>
        </p:nvPicPr>
        <p:blipFill rotWithShape="1">
          <a:blip r:embed="rId2">
            <a:extLst>
              <a:ext uri="{28A0092B-C50C-407E-A947-70E740481C1C}">
                <a14:useLocalDpi xmlns:a14="http://schemas.microsoft.com/office/drawing/2010/main" val="0"/>
              </a:ext>
            </a:extLst>
          </a:blip>
          <a:srcRect l="6535" t="6253" r="5505" b="6316"/>
          <a:stretch/>
        </p:blipFill>
        <p:spPr bwMode="auto">
          <a:xfrm>
            <a:off x="1708292" y="2561020"/>
            <a:ext cx="5727415" cy="297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49048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a 2-3 Tree </a:t>
            </a:r>
            <a:r>
              <a:rPr lang="en-US" altLang="en-US" sz="2000" b="0" dirty="0" smtClean="0"/>
              <a:t>(6 </a:t>
            </a:r>
            <a:r>
              <a:rPr lang="en-US" altLang="en-US" sz="2000" b="0" dirty="0"/>
              <a:t>of </a:t>
            </a:r>
            <a:r>
              <a:rPr lang="en-US" altLang="en-US" sz="2000" b="0" dirty="0" smtClean="0"/>
              <a:t>11)</a:t>
            </a:r>
            <a:endParaRPr lang="en-US" dirty="0"/>
          </a:p>
        </p:txBody>
      </p:sp>
      <p:sp>
        <p:nvSpPr>
          <p:cNvPr id="5" name="Text Placeholder 4"/>
          <p:cNvSpPr>
            <a:spLocks noGrp="1"/>
          </p:cNvSpPr>
          <p:nvPr>
            <p:ph type="body" idx="1"/>
          </p:nvPr>
        </p:nvSpPr>
        <p:spPr>
          <a:xfrm>
            <a:off x="457200" y="1600201"/>
            <a:ext cx="8229600" cy="719488"/>
          </a:xfrm>
        </p:spPr>
        <p:txBody>
          <a:bodyPr/>
          <a:lstStyle/>
          <a:p>
            <a:pPr marL="0" indent="0" eaLnBrk="1" hangingPunct="1">
              <a:buNone/>
            </a:pPr>
            <a:r>
              <a:rPr lang="en-US" altLang="en-US" sz="2000" b="1" dirty="0" smtClean="0"/>
              <a:t>Figure 19-15 </a:t>
            </a:r>
            <a:r>
              <a:rPr lang="en-US" altLang="en-US" sz="2000" dirty="0" smtClean="0"/>
              <a:t>The </a:t>
            </a:r>
            <a:r>
              <a:rPr lang="en-US" altLang="en-US" sz="2000" dirty="0"/>
              <a:t>tree after the adding 35, 34, </a:t>
            </a:r>
            <a:r>
              <a:rPr lang="en-US" altLang="en-US" sz="2000" dirty="0" smtClean="0"/>
              <a:t>and </a:t>
            </a:r>
            <a:r>
              <a:rPr lang="en-US" altLang="en-US" sz="2000" dirty="0"/>
              <a:t>33 to the tree in Figure 19-14d</a:t>
            </a:r>
          </a:p>
        </p:txBody>
      </p:sp>
      <p:pic>
        <p:nvPicPr>
          <p:cNvPr id="6" name="Picture 2" descr="An illustration of a 2 to 3 tree, to which values 33, 34 and 35 are added. Top node has values, 37 and 50. Top node’s children are as follows: Left child has values, 30 and 35; 39 is middle child and right child has values, 70 and 90. Children of 30 and 35 are as follows: left child has values, 10 and 20; middle child has values, 33 and 34; right child is 36. 38 is 39’s left child and 40 is 39’s right child. Children of 70 and 90 are as follows: Left child is 60; middle child is 80; right child is 100. Here, newly added values are highlighted."/>
          <p:cNvPicPr>
            <a:picLocks noChangeAspect="1" noChangeArrowheads="1"/>
          </p:cNvPicPr>
          <p:nvPr/>
        </p:nvPicPr>
        <p:blipFill rotWithShape="1">
          <a:blip r:embed="rId2">
            <a:extLst>
              <a:ext uri="{28A0092B-C50C-407E-A947-70E740481C1C}">
                <a14:useLocalDpi xmlns:a14="http://schemas.microsoft.com/office/drawing/2010/main" val="0"/>
              </a:ext>
            </a:extLst>
          </a:blip>
          <a:srcRect l="3872" t="6233" r="4791" b="6525"/>
          <a:stretch/>
        </p:blipFill>
        <p:spPr bwMode="auto">
          <a:xfrm>
            <a:off x="1413062" y="3062591"/>
            <a:ext cx="6317877" cy="238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74071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a 2-3 Tree </a:t>
            </a:r>
            <a:r>
              <a:rPr lang="en-US" altLang="en-US" sz="2000" b="0" dirty="0" smtClean="0"/>
              <a:t>(7 </a:t>
            </a:r>
            <a:r>
              <a:rPr lang="en-US" altLang="en-US" sz="2000" b="0" dirty="0"/>
              <a:t>of </a:t>
            </a:r>
            <a:r>
              <a:rPr lang="en-US" altLang="en-US" sz="2000" b="0" dirty="0" smtClean="0"/>
              <a:t>11)</a:t>
            </a:r>
            <a:endParaRPr lang="en-US" dirty="0"/>
          </a:p>
        </p:txBody>
      </p:sp>
      <p:sp>
        <p:nvSpPr>
          <p:cNvPr id="5" name="Text Placeholder 4"/>
          <p:cNvSpPr>
            <a:spLocks noGrp="1"/>
          </p:cNvSpPr>
          <p:nvPr>
            <p:ph type="body" idx="1"/>
          </p:nvPr>
        </p:nvSpPr>
        <p:spPr>
          <a:xfrm>
            <a:off x="457200" y="1600200"/>
            <a:ext cx="8229600" cy="738739"/>
          </a:xfrm>
        </p:spPr>
        <p:txBody>
          <a:bodyPr/>
          <a:lstStyle/>
          <a:p>
            <a:pPr marL="0" indent="0" eaLnBrk="1" hangingPunct="1">
              <a:buNone/>
            </a:pPr>
            <a:r>
              <a:rPr lang="en-US" altLang="en-US" sz="2000" b="1" dirty="0" smtClean="0"/>
              <a:t>Figure 19-16 </a:t>
            </a:r>
            <a:r>
              <a:rPr lang="en-US" altLang="en-US" sz="2000" dirty="0" smtClean="0"/>
              <a:t>Splitting </a:t>
            </a:r>
            <a:r>
              <a:rPr lang="en-US" altLang="en-US" sz="2000" dirty="0"/>
              <a:t>a leaf in a 2-3 tree in general </a:t>
            </a:r>
            <a:r>
              <a:rPr lang="en-US" altLang="en-US" sz="2000" dirty="0" smtClean="0"/>
              <a:t>and </a:t>
            </a:r>
            <a:r>
              <a:rPr lang="en-US" altLang="en-US" sz="2000" dirty="0"/>
              <a:t>in a specific example</a:t>
            </a:r>
          </a:p>
        </p:txBody>
      </p:sp>
      <p:pic>
        <p:nvPicPr>
          <p:cNvPr id="6" name="Picture 6" descr="A format for splitting a leaf in a 2 to 3 tree, followed by an example with values. Here, leaf is a left child. Format is as follows: Tree has P as root. Left child has values, S and L. M is in between the two values. This tree is modified, as M has no room in child node. Modified tree is as follows: Top node has values, M and P. Left child of top node is S and is labeled, n sub 1. Middle child of top node is L and is labeled, n sub 2.Right child of original and modified tree is not specified. Example is as follows: 50 is top node. Left child has values, 20 and 40, with 30 in between. This tree is modified, as 30 has no room. Modified tree is as follows: Top node has values, 30 and 50. Left child is 20 and is labeled, n sub 1. Middle child is 40 and is labeled, n sub 2."/>
          <p:cNvPicPr>
            <a:picLocks noChangeAspect="1" noChangeArrowheads="1"/>
          </p:cNvPicPr>
          <p:nvPr/>
        </p:nvPicPr>
        <p:blipFill rotWithShape="1">
          <a:blip r:embed="rId2">
            <a:extLst>
              <a:ext uri="{28A0092B-C50C-407E-A947-70E740481C1C}">
                <a14:useLocalDpi xmlns:a14="http://schemas.microsoft.com/office/drawing/2010/main" val="0"/>
              </a:ext>
            </a:extLst>
          </a:blip>
          <a:srcRect l="5315" t="4824" r="4310" b="5423"/>
          <a:stretch/>
        </p:blipFill>
        <p:spPr bwMode="auto">
          <a:xfrm>
            <a:off x="1742959" y="2626489"/>
            <a:ext cx="5658082" cy="3536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0354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Balanced Search Trees </a:t>
            </a:r>
            <a:r>
              <a:rPr lang="en-US" altLang="en-US" sz="2000" b="0" dirty="0" smtClean="0"/>
              <a:t>(2 </a:t>
            </a:r>
            <a:r>
              <a:rPr lang="en-US" altLang="en-US" sz="2000" b="0" dirty="0"/>
              <a:t>of 2)</a:t>
            </a:r>
            <a:endParaRPr lang="en-US" dirty="0"/>
          </a:p>
        </p:txBody>
      </p:sp>
      <p:sp>
        <p:nvSpPr>
          <p:cNvPr id="4" name="Text Placeholder 3"/>
          <p:cNvSpPr>
            <a:spLocks noGrp="1"/>
          </p:cNvSpPr>
          <p:nvPr>
            <p:ph type="body" idx="1"/>
          </p:nvPr>
        </p:nvSpPr>
        <p:spPr>
          <a:xfrm>
            <a:off x="457200" y="1600200"/>
            <a:ext cx="8229600" cy="709863"/>
          </a:xfrm>
        </p:spPr>
        <p:txBody>
          <a:bodyPr/>
          <a:lstStyle/>
          <a:p>
            <a:pPr marL="0" indent="0" eaLnBrk="1" hangingPunct="1">
              <a:buNone/>
            </a:pPr>
            <a:r>
              <a:rPr lang="en-US" altLang="en-US" sz="2000" b="1" dirty="0" smtClean="0"/>
              <a:t>Figure 19-1</a:t>
            </a:r>
            <a:r>
              <a:rPr lang="en-US" altLang="en-US" sz="2000" dirty="0" smtClean="0"/>
              <a:t> </a:t>
            </a:r>
            <a:r>
              <a:rPr lang="en-US" altLang="en-US" sz="2000" dirty="0"/>
              <a:t>The tallest and shortest </a:t>
            </a:r>
            <a:r>
              <a:rPr lang="en-US" altLang="en-US" sz="2000" dirty="0" smtClean="0"/>
              <a:t>binary search </a:t>
            </a:r>
            <a:r>
              <a:rPr lang="en-US" altLang="en-US" sz="2000" dirty="0"/>
              <a:t>trees containing the same data</a:t>
            </a:r>
          </a:p>
        </p:txBody>
      </p:sp>
      <p:pic>
        <p:nvPicPr>
          <p:cNvPr id="5" name="Picture 3" descr="A diagram of a binary tree representing maximum height has a root node 10 that leads to the next node in a sequential order. The arrangement of data items in each node are as follows: 10, 20, 30, 40, 50, 60 and 7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2476786"/>
            <a:ext cx="2327275"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descr="A binary tree representing minimum height has a root node 40. The root node has a left child node 20 and right child node 60 in level 1. The node 20 in level 2 has a left child node 10 and right child node 30 in level 3. The node 60 in level 2 has a left child node 50 and right child node 70 in level 3."/>
          <p:cNvPicPr>
            <a:picLocks noChangeAspect="1" noChangeArrowheads="1"/>
          </p:cNvPicPr>
          <p:nvPr/>
        </p:nvPicPr>
        <p:blipFill rotWithShape="1">
          <a:blip r:embed="rId3">
            <a:extLst>
              <a:ext uri="{28A0092B-C50C-407E-A947-70E740481C1C}">
                <a14:useLocalDpi xmlns:a14="http://schemas.microsoft.com/office/drawing/2010/main" val="0"/>
              </a:ext>
            </a:extLst>
          </a:blip>
          <a:srcRect l="5280" t="5829" r="3785"/>
          <a:stretch/>
        </p:blipFill>
        <p:spPr bwMode="auto">
          <a:xfrm>
            <a:off x="4837471" y="2974049"/>
            <a:ext cx="2521974" cy="247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67520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a 2-3 Tree </a:t>
            </a:r>
            <a:r>
              <a:rPr lang="en-US" altLang="en-US" sz="2000" b="0" dirty="0" smtClean="0"/>
              <a:t>(8 </a:t>
            </a:r>
            <a:r>
              <a:rPr lang="en-US" altLang="en-US" sz="2000" b="0" dirty="0"/>
              <a:t>of </a:t>
            </a:r>
            <a:r>
              <a:rPr lang="en-US" altLang="en-US" sz="2000" b="0" dirty="0" smtClean="0"/>
              <a:t>11)</a:t>
            </a:r>
            <a:endParaRPr lang="en-US" dirty="0"/>
          </a:p>
        </p:txBody>
      </p:sp>
      <p:sp>
        <p:nvSpPr>
          <p:cNvPr id="5" name="Text Placeholder 4"/>
          <p:cNvSpPr>
            <a:spLocks noGrp="1"/>
          </p:cNvSpPr>
          <p:nvPr>
            <p:ph type="body" idx="1"/>
          </p:nvPr>
        </p:nvSpPr>
        <p:spPr>
          <a:xfrm>
            <a:off x="457200" y="1600201"/>
            <a:ext cx="8229600" cy="488482"/>
          </a:xfrm>
        </p:spPr>
        <p:txBody>
          <a:bodyPr/>
          <a:lstStyle/>
          <a:p>
            <a:pPr marL="0" indent="0" eaLnBrk="1" hangingPunct="1">
              <a:buNone/>
            </a:pPr>
            <a:r>
              <a:rPr lang="en-US" altLang="en-US" sz="2000" b="1" dirty="0" smtClean="0"/>
              <a:t>Figure 19-16 [Continued]</a:t>
            </a:r>
            <a:endParaRPr lang="en-US" altLang="en-US" sz="2000" dirty="0"/>
          </a:p>
        </p:txBody>
      </p:sp>
      <p:pic>
        <p:nvPicPr>
          <p:cNvPr id="6" name="Picture 2" descr="A format for splitting a leaf in a 2 to 3 tree, followed by an example with values. Here, leaf is a right child. Format is as follows: Tree has P as root. Right child has values, S and L. M is in between the two values. This tree is modified, as M has no room in child node. Modified tree is as follows: Top node has values, P and M. Middle child of top node is S and is labeled, n sub 1. Right child of top node is L and is labeled, n sub 2. Right child of original and modified tree is not specified. Example is as follows: 50 is top node. Right child has values, 70 and 90, with 80 in between. This tree is modified, as 80 has no room. Modified tree is as follows: Top node has values, 50 and 80. Middle child is 70 and is labeled, n sub 1. Right child is 90 and is labeled, n sub 2."/>
          <p:cNvPicPr>
            <a:picLocks noChangeAspect="1" noChangeArrowheads="1"/>
          </p:cNvPicPr>
          <p:nvPr/>
        </p:nvPicPr>
        <p:blipFill rotWithShape="1">
          <a:blip r:embed="rId2">
            <a:extLst>
              <a:ext uri="{28A0092B-C50C-407E-A947-70E740481C1C}">
                <a14:useLocalDpi xmlns:a14="http://schemas.microsoft.com/office/drawing/2010/main" val="0"/>
              </a:ext>
            </a:extLst>
          </a:blip>
          <a:srcRect l="3668" t="4854" r="8044" b="6617"/>
          <a:stretch/>
        </p:blipFill>
        <p:spPr bwMode="auto">
          <a:xfrm>
            <a:off x="1929663" y="2550479"/>
            <a:ext cx="5284674" cy="3482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04931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a 2-3 Tree </a:t>
            </a:r>
            <a:r>
              <a:rPr lang="en-US" altLang="en-US" sz="2000" b="0" dirty="0" smtClean="0"/>
              <a:t>(9 </a:t>
            </a:r>
            <a:r>
              <a:rPr lang="en-US" altLang="en-US" sz="2000" b="0" dirty="0"/>
              <a:t>of </a:t>
            </a:r>
            <a:r>
              <a:rPr lang="en-US" altLang="en-US" sz="2000" b="0" dirty="0" smtClean="0"/>
              <a:t>11)</a:t>
            </a:r>
            <a:endParaRPr lang="en-US" dirty="0"/>
          </a:p>
        </p:txBody>
      </p:sp>
      <p:sp>
        <p:nvSpPr>
          <p:cNvPr id="5" name="Text Placeholder 4"/>
          <p:cNvSpPr>
            <a:spLocks noGrp="1"/>
          </p:cNvSpPr>
          <p:nvPr>
            <p:ph type="body" idx="1"/>
          </p:nvPr>
        </p:nvSpPr>
        <p:spPr>
          <a:xfrm>
            <a:off x="457200" y="1600200"/>
            <a:ext cx="8229600" cy="709863"/>
          </a:xfrm>
        </p:spPr>
        <p:txBody>
          <a:bodyPr/>
          <a:lstStyle/>
          <a:p>
            <a:pPr marL="0" indent="0" eaLnBrk="1" hangingPunct="1">
              <a:buNone/>
            </a:pPr>
            <a:r>
              <a:rPr lang="en-US" altLang="en-US" sz="2000" b="1" dirty="0" smtClean="0"/>
              <a:t>Figure 19-17 </a:t>
            </a:r>
            <a:r>
              <a:rPr lang="en-US" altLang="en-US" sz="2000" dirty="0" smtClean="0"/>
              <a:t>Splitting </a:t>
            </a:r>
            <a:r>
              <a:rPr lang="en-US" altLang="en-US" sz="2000" dirty="0"/>
              <a:t>an internal node in a 2-3 tree </a:t>
            </a:r>
            <a:r>
              <a:rPr lang="en-US" altLang="en-US" sz="2000" dirty="0" smtClean="0"/>
              <a:t>in </a:t>
            </a:r>
            <a:r>
              <a:rPr lang="en-US" altLang="en-US" sz="2000" dirty="0"/>
              <a:t>general and in a specific example</a:t>
            </a:r>
          </a:p>
        </p:txBody>
      </p:sp>
      <p:pic>
        <p:nvPicPr>
          <p:cNvPr id="6" name="Picture 2" descr="A format for splitting a node in a 2 to 3 tree, followed by an example with values. Here, node is a left child. Format is as follows: Tree has P as root. Left child has values, S and L. M is in between the two values. Left child is labeled, n. Right child of P is e. n node has four children, a, b, c, and d. This tree is modified, as M has no room in child node. Modified tree is as follows: Top node has values, M and P. Left child of top node is S and is labeled, n sub 1. Middle child of top node is L and is labeled, n sub 2. Right child is e. a is S’s left child and b is S’s right child. c is L’s left child and d is L’s right child. Example is as follows: 50 is top node. Left child of 50 has values, 20 and 40, with 30 in between. It is labeled, n. Right child of 50 is e. n node has four children, a, b, c, and d. This tree is modified, as M has no room in child node. Modified tree is as follows: top node has values, 30 and 50. Left child has 20 and is labeled, n sub 1. Middle child is 40 and is labeled, n sub 2. Right child is e. a is 20’s left child and b is 20’s right child. c is 40’s left child and d is 40’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9948" t="10676" r="11234" b="8297"/>
          <a:stretch/>
        </p:blipFill>
        <p:spPr bwMode="auto">
          <a:xfrm>
            <a:off x="2011219" y="2519041"/>
            <a:ext cx="5121561" cy="373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74817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a 2-3 Tree </a:t>
            </a:r>
            <a:r>
              <a:rPr lang="en-US" altLang="en-US" sz="2000" b="0" dirty="0" smtClean="0"/>
              <a:t>(10 </a:t>
            </a:r>
            <a:r>
              <a:rPr lang="en-US" altLang="en-US" sz="2000" b="0" dirty="0"/>
              <a:t>of </a:t>
            </a:r>
            <a:r>
              <a:rPr lang="en-US" altLang="en-US" sz="2000" b="0" dirty="0" smtClean="0"/>
              <a:t>11)</a:t>
            </a:r>
            <a:endParaRPr lang="en-US" dirty="0"/>
          </a:p>
        </p:txBody>
      </p:sp>
      <p:sp>
        <p:nvSpPr>
          <p:cNvPr id="5" name="Text Placeholder 4"/>
          <p:cNvSpPr>
            <a:spLocks noGrp="1"/>
          </p:cNvSpPr>
          <p:nvPr>
            <p:ph type="body" idx="1"/>
          </p:nvPr>
        </p:nvSpPr>
        <p:spPr>
          <a:xfrm>
            <a:off x="457200" y="1600201"/>
            <a:ext cx="8229600" cy="469232"/>
          </a:xfrm>
        </p:spPr>
        <p:txBody>
          <a:bodyPr/>
          <a:lstStyle/>
          <a:p>
            <a:pPr marL="0" indent="0" eaLnBrk="1" hangingPunct="1">
              <a:buNone/>
            </a:pPr>
            <a:r>
              <a:rPr lang="en-US" altLang="en-US" sz="2000" b="1" dirty="0" smtClean="0"/>
              <a:t>Figure 19-17 [Continued]</a:t>
            </a:r>
            <a:endParaRPr lang="en-US" altLang="en-US" sz="2000" b="1" dirty="0"/>
          </a:p>
        </p:txBody>
      </p:sp>
      <p:pic>
        <p:nvPicPr>
          <p:cNvPr id="6" name="Picture 2" descr="A format for splitting a node in a 2 to 3 tree, followed by an example with values. Here, node is a right child. Format is as follows: Tree has P as root. Left child is a. Right child has values, S and L. M is in between the two values. It is labeled, n. n node has four children, b, c, d, and e. This tree is modified, as M has no room in child node. Modified tree is as follows: Top node has values, P and M. Left child is a. Middle child of top node is S and is labeled, n sub 1. Right child of top node is L and is labeled, n sub 2. b is S’s left child and c is S’s right child. d is L’s left child and e is L’s right child. Example is as follows: 50 is top node. Left child is a. Right child of 50 has values, 70 and 90, with 80 in between. It is labeled, n. n node has four children, b, c, d, and e. This tree is modified, as M has no room in child node. Modified tree is as follows: top node has values, 50 and 80. Left child is a. Middle child has 70 and is labeled, n sub 1. Right child is 90 and is labeled, n sub 2. b is 20’s left child and c is 20’s right child. d is 40’s left child and e is 40’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5249" t="2398" r="6410" b="6248"/>
          <a:stretch/>
        </p:blipFill>
        <p:spPr bwMode="auto">
          <a:xfrm>
            <a:off x="2191586" y="2269082"/>
            <a:ext cx="4760827" cy="371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3911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a 2-3 Tree </a:t>
            </a:r>
            <a:r>
              <a:rPr lang="en-US" altLang="en-US" sz="2000" b="0" dirty="0"/>
              <a:t>(</a:t>
            </a:r>
            <a:r>
              <a:rPr lang="en-US" altLang="en-US" sz="2000" b="0" dirty="0" smtClean="0"/>
              <a:t>11 </a:t>
            </a:r>
            <a:r>
              <a:rPr lang="en-US" altLang="en-US" sz="2000" b="0" dirty="0"/>
              <a:t>of </a:t>
            </a:r>
            <a:r>
              <a:rPr lang="en-US" altLang="en-US" sz="2000" b="0" dirty="0" smtClean="0"/>
              <a:t>11)</a:t>
            </a:r>
            <a:endParaRPr lang="en-US" dirty="0"/>
          </a:p>
        </p:txBody>
      </p:sp>
      <p:sp>
        <p:nvSpPr>
          <p:cNvPr id="5" name="Text Placeholder 4"/>
          <p:cNvSpPr>
            <a:spLocks noGrp="1"/>
          </p:cNvSpPr>
          <p:nvPr>
            <p:ph type="body" idx="1"/>
          </p:nvPr>
        </p:nvSpPr>
        <p:spPr>
          <a:xfrm>
            <a:off x="457200" y="1600201"/>
            <a:ext cx="8229600" cy="748364"/>
          </a:xfrm>
        </p:spPr>
        <p:txBody>
          <a:bodyPr/>
          <a:lstStyle/>
          <a:p>
            <a:pPr marL="0" indent="0" eaLnBrk="1" hangingPunct="1">
              <a:buNone/>
            </a:pPr>
            <a:r>
              <a:rPr lang="en-US" altLang="en-US" sz="2000" b="1" dirty="0" smtClean="0"/>
              <a:t>Figure 19-18 </a:t>
            </a:r>
            <a:r>
              <a:rPr lang="en-US" altLang="en-US" sz="2000" dirty="0" smtClean="0"/>
              <a:t>Splitting </a:t>
            </a:r>
            <a:r>
              <a:rPr lang="en-US" altLang="en-US" sz="2000" dirty="0"/>
              <a:t>the root of a 2-3 </a:t>
            </a:r>
            <a:r>
              <a:rPr lang="en-US" altLang="en-US" sz="2000" dirty="0" smtClean="0"/>
              <a:t>tree general </a:t>
            </a:r>
            <a:r>
              <a:rPr lang="en-US" altLang="en-US" sz="2000" dirty="0"/>
              <a:t>and in a specific example</a:t>
            </a:r>
          </a:p>
        </p:txBody>
      </p:sp>
      <p:pic>
        <p:nvPicPr>
          <p:cNvPr id="6" name="Picture 2" descr="A format for splitting root of a 2 to 3 tree, followed by an example. Root r has values, S and L, with M in between. Root has four children, a, b, c, and d. This tree is modified, as M has no room in child node. Modified tree is as follows: M becomes new root. Left child of M is S and it is labeled, r sub 1. Right child of M is L and it is labeled, r sub 2. a is S’s left child and b is S’s right child. c is L’s left child and d is L’s right child. Example is as follows: Root r has values, 20 and 40, with 30 in between. Root has four children, a, b, c, and d. This tree is modified, as 30 has no room in child node. Modified tree is as follows: 30 becomes new root. Left child of 30 is 20 and it is labeled, r sub 1. Right child of 30 is 40 and it is labeled, r sub 2. a is 20’s left child and b is 20’s right child. c is 40’s left child and d is 40’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5257" t="5527" r="8735" b="5468"/>
          <a:stretch/>
        </p:blipFill>
        <p:spPr bwMode="auto">
          <a:xfrm>
            <a:off x="2322546" y="2435190"/>
            <a:ext cx="4498908" cy="3620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83186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a:t>
            </a:r>
            <a:r>
              <a:rPr lang="en-US" altLang="en-US" dirty="0" smtClean="0"/>
              <a:t>Tree </a:t>
            </a:r>
            <a:r>
              <a:rPr lang="en-US" altLang="en-US" sz="2000" b="0" dirty="0" smtClean="0"/>
              <a:t>(1 of 13)</a:t>
            </a:r>
            <a:endParaRPr lang="en-US" sz="2000" b="0" dirty="0"/>
          </a:p>
        </p:txBody>
      </p:sp>
      <p:sp>
        <p:nvSpPr>
          <p:cNvPr id="5" name="Text Placeholder 4"/>
          <p:cNvSpPr>
            <a:spLocks noGrp="1"/>
          </p:cNvSpPr>
          <p:nvPr>
            <p:ph type="body" idx="1"/>
          </p:nvPr>
        </p:nvSpPr>
        <p:spPr>
          <a:xfrm>
            <a:off x="457199" y="1600200"/>
            <a:ext cx="8436543" cy="661737"/>
          </a:xfrm>
        </p:spPr>
        <p:txBody>
          <a:bodyPr/>
          <a:lstStyle/>
          <a:p>
            <a:pPr marL="0" indent="0">
              <a:buNone/>
            </a:pPr>
            <a:r>
              <a:rPr lang="en-US" altLang="en-US" sz="2000" b="1" dirty="0" smtClean="0"/>
              <a:t>Figure 19-19 </a:t>
            </a:r>
            <a:r>
              <a:rPr lang="en-US" altLang="en-US" sz="2000" dirty="0" smtClean="0"/>
              <a:t>The </a:t>
            </a:r>
            <a:r>
              <a:rPr lang="en-US" altLang="en-US" sz="2000" dirty="0"/>
              <a:t>steps for removing 70 from </a:t>
            </a:r>
            <a:r>
              <a:rPr lang="en-US" altLang="en-US" sz="2000" dirty="0" smtClean="0"/>
              <a:t>the 2-3 </a:t>
            </a:r>
            <a:r>
              <a:rPr lang="en-US" altLang="en-US" sz="2000" dirty="0"/>
              <a:t>tree in Figure 19-9b (see slide 21</a:t>
            </a:r>
            <a:r>
              <a:rPr lang="en-US" altLang="en-US" sz="2000" dirty="0" smtClean="0"/>
              <a:t>)</a:t>
            </a:r>
            <a:endParaRPr lang="en-US" altLang="en-US" sz="2000" dirty="0"/>
          </a:p>
        </p:txBody>
      </p:sp>
      <p:pic>
        <p:nvPicPr>
          <p:cNvPr id="6" name="Picture 2" descr="An illustration of a 2 to 3 tree, where value 70 has to be removed. Tree has 50 as top node. 30 is 50’s left child and right child has values, 70 and 90. 30’s left child has values, 10 and 20. 30’s right child is 40. Children of 70 and 90 are as follows: left child is 60, middle child is 80 and right child is 100. To remove 70, it must be swapped with its in order successor, that is 80. "/>
          <p:cNvPicPr>
            <a:picLocks noChangeAspect="1" noChangeArrowheads="1"/>
          </p:cNvPicPr>
          <p:nvPr/>
        </p:nvPicPr>
        <p:blipFill rotWithShape="1">
          <a:blip r:embed="rId2">
            <a:extLst>
              <a:ext uri="{28A0092B-C50C-407E-A947-70E740481C1C}">
                <a14:useLocalDpi xmlns:a14="http://schemas.microsoft.com/office/drawing/2010/main" val="0"/>
              </a:ext>
            </a:extLst>
          </a:blip>
          <a:srcRect l="4257" t="8154" r="2828" b="4638"/>
          <a:stretch/>
        </p:blipFill>
        <p:spPr bwMode="auto">
          <a:xfrm>
            <a:off x="1940616" y="2757113"/>
            <a:ext cx="5262768" cy="301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51962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smtClean="0"/>
              <a:t>(2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200" y="1600201"/>
            <a:ext cx="8229600" cy="440356"/>
          </a:xfrm>
        </p:spPr>
        <p:txBody>
          <a:bodyPr/>
          <a:lstStyle/>
          <a:p>
            <a:pPr marL="0" indent="0" eaLnBrk="1" hangingPunct="1">
              <a:buNone/>
            </a:pPr>
            <a:r>
              <a:rPr lang="en-US" altLang="en-US" sz="2000" b="1" dirty="0" smtClean="0"/>
              <a:t>Figure 19-19 [Continued]</a:t>
            </a:r>
            <a:endParaRPr lang="en-US" altLang="en-US" sz="2000" b="1" dirty="0"/>
          </a:p>
        </p:txBody>
      </p:sp>
      <p:pic>
        <p:nvPicPr>
          <p:cNvPr id="6" name="Picture 2" descr="An illustration of a 2 to 3 tree, where value 70 has to be removed. The tree shows the step, where 70 is swapped with its in order successor, 80. Tree has 50 as top node. 30 is 50’s left child and right child has values, 80 and 90. 30’s left child has values, 10 and 20. 30’s right child is 40. Children of 80 and 90 are as follows: left child is 60, middle child is 70 and right child is 100."/>
          <p:cNvPicPr>
            <a:picLocks noChangeAspect="1" noChangeArrowheads="1"/>
          </p:cNvPicPr>
          <p:nvPr/>
        </p:nvPicPr>
        <p:blipFill rotWithShape="1">
          <a:blip r:embed="rId2">
            <a:extLst>
              <a:ext uri="{28A0092B-C50C-407E-A947-70E740481C1C}">
                <a14:useLocalDpi xmlns:a14="http://schemas.microsoft.com/office/drawing/2010/main" val="0"/>
              </a:ext>
            </a:extLst>
          </a:blip>
          <a:srcRect l="1571" t="3142" r="3113" b="3872"/>
          <a:stretch/>
        </p:blipFill>
        <p:spPr bwMode="auto">
          <a:xfrm>
            <a:off x="2070162" y="2422615"/>
            <a:ext cx="5003676" cy="309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89372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smtClean="0"/>
              <a:t>(3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200" y="1600200"/>
            <a:ext cx="8229600" cy="430731"/>
          </a:xfrm>
        </p:spPr>
        <p:txBody>
          <a:bodyPr/>
          <a:lstStyle/>
          <a:p>
            <a:pPr marL="0" indent="0" eaLnBrk="1" hangingPunct="1">
              <a:buNone/>
            </a:pPr>
            <a:r>
              <a:rPr lang="en-US" altLang="en-US" sz="2000" b="1" dirty="0" smtClean="0"/>
              <a:t>Figure 19-19 [Continued]</a:t>
            </a:r>
            <a:endParaRPr lang="en-US" altLang="en-US" sz="2000" b="1" dirty="0"/>
          </a:p>
        </p:txBody>
      </p:sp>
      <p:pic>
        <p:nvPicPr>
          <p:cNvPr id="6" name="Picture 2" descr="An illustration of a 2 to 3 tree, where value 70 has to be removed. In first step, swapped value is removed. Node with values, 80 and 90 have following children: 60 is left, 70 is middle and 100 is right. Here, 70 is removed from the leaf. In second step, empty leaf is deleted. So, node with values 80 and 90 has 60 as left child and 100 as right child. In third step, 80 is moved from top node and merged with left child. So, node has only 90. Left child has values, 60 and 80. Right child has 100."/>
          <p:cNvPicPr>
            <a:picLocks noChangeAspect="1" noChangeArrowheads="1"/>
          </p:cNvPicPr>
          <p:nvPr/>
        </p:nvPicPr>
        <p:blipFill rotWithShape="1">
          <a:blip r:embed="rId2">
            <a:extLst>
              <a:ext uri="{28A0092B-C50C-407E-A947-70E740481C1C}">
                <a14:useLocalDpi xmlns:a14="http://schemas.microsoft.com/office/drawing/2010/main" val="0"/>
              </a:ext>
            </a:extLst>
          </a:blip>
          <a:srcRect l="5750" t="12643" r="3137" b="9395"/>
          <a:stretch/>
        </p:blipFill>
        <p:spPr bwMode="auto">
          <a:xfrm>
            <a:off x="743926" y="2581514"/>
            <a:ext cx="7656148" cy="205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28645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smtClean="0"/>
              <a:t>(4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200" y="1600200"/>
            <a:ext cx="8229600" cy="478595"/>
          </a:xfrm>
        </p:spPr>
        <p:txBody>
          <a:bodyPr/>
          <a:lstStyle/>
          <a:p>
            <a:pPr marL="0" indent="0" eaLnBrk="1" hangingPunct="1">
              <a:buNone/>
            </a:pPr>
            <a:r>
              <a:rPr lang="en-US" altLang="en-US" sz="2000" b="1" dirty="0" smtClean="0"/>
              <a:t>Figure 19-19 [Continued]</a:t>
            </a:r>
            <a:endParaRPr lang="en-US" altLang="en-US" sz="2000" b="1" dirty="0"/>
          </a:p>
        </p:txBody>
      </p:sp>
      <p:pic>
        <p:nvPicPr>
          <p:cNvPr id="6" name="Picture 2" descr="An illustration of a 2 to 3 tree, where value 70 has to be removed. The final tree is as follows: Tree has 50 as top node. 30 is 50’s left child and 90 is 50’s right child. 30’s left child has values, 10 and 20. 30’s right child is 40. 90’s left child has values, 60 and 80. 100 is 90’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4464" t="3102" r="4762" b="5579"/>
          <a:stretch/>
        </p:blipFill>
        <p:spPr bwMode="auto">
          <a:xfrm>
            <a:off x="2102548" y="2639454"/>
            <a:ext cx="4938905" cy="268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43288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smtClean="0"/>
              <a:t>(5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199" y="1600200"/>
            <a:ext cx="8301789" cy="449981"/>
          </a:xfrm>
        </p:spPr>
        <p:txBody>
          <a:bodyPr/>
          <a:lstStyle/>
          <a:p>
            <a:pPr marL="0" indent="0" eaLnBrk="1" hangingPunct="1">
              <a:buNone/>
            </a:pPr>
            <a:r>
              <a:rPr lang="en-US" altLang="en-US" sz="2000" b="1" dirty="0" smtClean="0"/>
              <a:t>Figure 19-20 </a:t>
            </a:r>
            <a:r>
              <a:rPr lang="en-US" altLang="en-US" sz="2000" dirty="0" smtClean="0"/>
              <a:t>The steps for removing 100 from the tree in Figure 19-19f</a:t>
            </a:r>
            <a:r>
              <a:rPr lang="en-US" altLang="en-US" sz="2000" dirty="0"/>
              <a:t>;</a:t>
            </a:r>
          </a:p>
        </p:txBody>
      </p:sp>
      <p:pic>
        <p:nvPicPr>
          <p:cNvPr id="6" name="Picture 2" descr="A three part diagram illustrates removing data from a 2 to 3 Tree. Diagram (a) displays root node 90 has two sub nodes. The left sub node has the data items 60 and 80. The right sub node is empty. Text below reads, Remove value from leaf. Diagram (b) has the root node 90 with the left sub node 60 and right sub node 80. An arrow from the left sub node 60 points towards the right sub node 80. Text below reads, Doesn’t work. Diagram (c) has the root node 80 with the left sub node 60 and right sub node 90. An arrow from left sub node 60 points to the root node 80 and an arrow from the root node points to the right sub node 90. Text below reads, Re distribute. "/>
          <p:cNvPicPr>
            <a:picLocks noChangeAspect="1" noChangeArrowheads="1"/>
          </p:cNvPicPr>
          <p:nvPr/>
        </p:nvPicPr>
        <p:blipFill rotWithShape="1">
          <a:blip r:embed="rId2">
            <a:extLst>
              <a:ext uri="{28A0092B-C50C-407E-A947-70E740481C1C}">
                <a14:useLocalDpi xmlns:a14="http://schemas.microsoft.com/office/drawing/2010/main" val="0"/>
              </a:ext>
            </a:extLst>
          </a:blip>
          <a:srcRect l="3893" t="5662" r="2728" b="7903"/>
          <a:stretch/>
        </p:blipFill>
        <p:spPr bwMode="auto">
          <a:xfrm>
            <a:off x="969029" y="2849577"/>
            <a:ext cx="7205943" cy="2186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76505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smtClean="0"/>
              <a:t>(6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200" y="1600201"/>
            <a:ext cx="8229600" cy="459606"/>
          </a:xfrm>
        </p:spPr>
        <p:txBody>
          <a:bodyPr/>
          <a:lstStyle/>
          <a:p>
            <a:pPr marL="0" indent="0" eaLnBrk="1" hangingPunct="1">
              <a:buNone/>
            </a:pPr>
            <a:r>
              <a:rPr lang="en-US" altLang="en-US" sz="2000" b="1" dirty="0" smtClean="0"/>
              <a:t>Figure 19-20 [Continued]</a:t>
            </a:r>
            <a:endParaRPr lang="en-US" altLang="en-US" sz="2000" b="1" dirty="0"/>
          </a:p>
        </p:txBody>
      </p:sp>
      <p:pic>
        <p:nvPicPr>
          <p:cNvPr id="6" name="Picture 2" descr="Diagram (d) labeled, the resulting tree displays a 2 to 3 tree. The tree has the root node 50 with a left sub node 30 and a right sub node 80. Left node 30 has two children. The left child has the data items 10 and 20. Right child has the value 40. The right sub node 80 has two children, left child has the value 60 and right child has the value 90. The right sub node and its children are highlighted. "/>
          <p:cNvPicPr>
            <a:picLocks noChangeAspect="1" noChangeArrowheads="1"/>
          </p:cNvPicPr>
          <p:nvPr/>
        </p:nvPicPr>
        <p:blipFill rotWithShape="1">
          <a:blip r:embed="rId3">
            <a:extLst>
              <a:ext uri="{28A0092B-C50C-407E-A947-70E740481C1C}">
                <a14:useLocalDpi xmlns:a14="http://schemas.microsoft.com/office/drawing/2010/main" val="0"/>
              </a:ext>
            </a:extLst>
          </a:blip>
          <a:srcRect l="3737" t="8674" r="4655" b="3648"/>
          <a:stretch/>
        </p:blipFill>
        <p:spPr bwMode="auto">
          <a:xfrm>
            <a:off x="2118981" y="2510922"/>
            <a:ext cx="4906039" cy="2998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3764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A</a:t>
            </a:r>
            <a:r>
              <a:rPr lang="en-US" altLang="en-US" sz="100" dirty="0" smtClean="0"/>
              <a:t> </a:t>
            </a:r>
            <a:r>
              <a:rPr lang="en-US" altLang="en-US" dirty="0" smtClean="0"/>
              <a:t>V</a:t>
            </a:r>
            <a:r>
              <a:rPr lang="en-US" altLang="en-US" sz="100" dirty="0" smtClean="0"/>
              <a:t> </a:t>
            </a:r>
            <a:r>
              <a:rPr lang="en-US" altLang="en-US" dirty="0" smtClean="0"/>
              <a:t>L Trees </a:t>
            </a:r>
            <a:r>
              <a:rPr lang="en-US" altLang="en-US" sz="2000" b="0" dirty="0" smtClean="0"/>
              <a:t>(1 of 8)</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t>An </a:t>
            </a:r>
            <a:r>
              <a:rPr lang="en-US" altLang="en-US" sz="2400" dirty="0" smtClean="0"/>
              <a:t>A</a:t>
            </a:r>
            <a:r>
              <a:rPr lang="en-US" altLang="en-US" sz="100" dirty="0" smtClean="0"/>
              <a:t> </a:t>
            </a:r>
            <a:r>
              <a:rPr lang="en-US" altLang="en-US" sz="2400" dirty="0" smtClean="0"/>
              <a:t>V</a:t>
            </a:r>
            <a:r>
              <a:rPr lang="en-US" altLang="en-US" sz="100" dirty="0" smtClean="0"/>
              <a:t> </a:t>
            </a:r>
            <a:r>
              <a:rPr lang="en-US" altLang="en-US" sz="2400" dirty="0" smtClean="0"/>
              <a:t>L </a:t>
            </a:r>
            <a:r>
              <a:rPr lang="en-US" altLang="en-US" sz="2400" dirty="0"/>
              <a:t>tree</a:t>
            </a:r>
          </a:p>
          <a:p>
            <a:pPr lvl="1" eaLnBrk="1" hangingPunct="1"/>
            <a:r>
              <a:rPr lang="en-US" altLang="en-US" sz="2400" dirty="0"/>
              <a:t>A balanced binary search tree</a:t>
            </a:r>
          </a:p>
          <a:p>
            <a:pPr eaLnBrk="1" hangingPunct="1"/>
            <a:r>
              <a:rPr lang="en-US" altLang="en-US" sz="2400" dirty="0"/>
              <a:t>Maintains its height close to the minimum</a:t>
            </a:r>
          </a:p>
          <a:p>
            <a:pPr eaLnBrk="1" hangingPunct="1"/>
            <a:r>
              <a:rPr lang="en-US" altLang="en-US" sz="2400" dirty="0"/>
              <a:t>Rotations restore the balance</a:t>
            </a:r>
          </a:p>
        </p:txBody>
      </p:sp>
    </p:spTree>
    <p:extLst>
      <p:ext uri="{BB962C8B-B14F-4D97-AF65-F5344CB8AC3E}">
        <p14:creationId xmlns:p14="http://schemas.microsoft.com/office/powerpoint/2010/main" val="39798316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smtClean="0"/>
              <a:t>(7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199" y="1600200"/>
            <a:ext cx="8571297" cy="507733"/>
          </a:xfrm>
        </p:spPr>
        <p:txBody>
          <a:bodyPr/>
          <a:lstStyle/>
          <a:p>
            <a:pPr marL="0" indent="0" eaLnBrk="1" hangingPunct="1">
              <a:buNone/>
            </a:pPr>
            <a:r>
              <a:rPr lang="en-US" altLang="en-US" sz="2000" b="1" dirty="0" smtClean="0"/>
              <a:t>Figure 19-21 </a:t>
            </a:r>
            <a:r>
              <a:rPr lang="en-US" altLang="en-US" sz="2000" dirty="0" smtClean="0"/>
              <a:t>The </a:t>
            </a:r>
            <a:r>
              <a:rPr lang="en-US" altLang="en-US" sz="2000" dirty="0"/>
              <a:t>steps for removing 80 from the </a:t>
            </a:r>
            <a:r>
              <a:rPr lang="en-US" altLang="en-US" sz="2000" dirty="0" smtClean="0"/>
              <a:t>2-3 </a:t>
            </a:r>
            <a:r>
              <a:rPr lang="en-US" altLang="en-US" sz="2000" dirty="0"/>
              <a:t>tree in Figure 19-20d</a:t>
            </a:r>
          </a:p>
        </p:txBody>
      </p:sp>
      <p:pic>
        <p:nvPicPr>
          <p:cNvPr id="6" name="Picture 2" descr="Two part diagram illustrates removing data from a 2 to 3 tree. Diagram (a) has the root node 50 with a left sub node 30 and a right sub node 90. Left node 30 has two children. The left child has the data items 10 and 20. Right child has the value 40. The right sub node 90 has two children, left child has the value 60 and right child has the value 80. A double headed arrow points to the right sub node 90 and the right child 80 that are highlighted. Text below reads, After swap with in order successor. Diagram (b) has the root node 90 with two sub nodes. The left node has the value 60 and the right node is empty and highlighted."/>
          <p:cNvPicPr>
            <a:picLocks noChangeAspect="1" noChangeArrowheads="1"/>
          </p:cNvPicPr>
          <p:nvPr/>
        </p:nvPicPr>
        <p:blipFill rotWithShape="1">
          <a:blip r:embed="rId2">
            <a:extLst>
              <a:ext uri="{28A0092B-C50C-407E-A947-70E740481C1C}">
                <a14:useLocalDpi xmlns:a14="http://schemas.microsoft.com/office/drawing/2010/main" val="0"/>
              </a:ext>
            </a:extLst>
          </a:blip>
          <a:srcRect l="2539" t="4447" r="2393" b="3299"/>
          <a:stretch/>
        </p:blipFill>
        <p:spPr bwMode="auto">
          <a:xfrm>
            <a:off x="803646" y="2448991"/>
            <a:ext cx="7536708" cy="3035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17878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smtClean="0"/>
              <a:t>(8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200" y="1600201"/>
            <a:ext cx="8229600" cy="536608"/>
          </a:xfrm>
        </p:spPr>
        <p:txBody>
          <a:bodyPr/>
          <a:lstStyle/>
          <a:p>
            <a:pPr marL="0" indent="0" eaLnBrk="1" hangingPunct="1">
              <a:buNone/>
            </a:pPr>
            <a:r>
              <a:rPr lang="en-US" altLang="en-US" sz="2000" b="1" dirty="0" smtClean="0"/>
              <a:t>Figure 19-21 [Continued]</a:t>
            </a:r>
            <a:endParaRPr lang="en-US" altLang="en-US" sz="2000" b="1" dirty="0"/>
          </a:p>
        </p:txBody>
      </p:sp>
      <p:pic>
        <p:nvPicPr>
          <p:cNvPr id="6" name="Picture 2" descr="Diagram (c) displays a 2 to 3 tree. The tree has the root node 50 with a left sub node 30 and the right sub node is empty. The right sub node is labeled, node becomes empty. Left node 30 has two children. The left child has the data items 10 and 20. Right child has the value 40. The empty right sub node has two children, left child has data items 60 and 90 and the right child is crossed out. Text below reads, Merge by moving 90 down and removing empty leaf."/>
          <p:cNvPicPr>
            <a:picLocks noChangeAspect="1" noChangeArrowheads="1"/>
          </p:cNvPicPr>
          <p:nvPr/>
        </p:nvPicPr>
        <p:blipFill rotWithShape="1">
          <a:blip r:embed="rId2">
            <a:extLst>
              <a:ext uri="{28A0092B-C50C-407E-A947-70E740481C1C}">
                <a14:useLocalDpi xmlns:a14="http://schemas.microsoft.com/office/drawing/2010/main" val="0"/>
              </a:ext>
            </a:extLst>
          </a:blip>
          <a:srcRect l="3399" t="5356" r="4227" b="7756"/>
          <a:stretch/>
        </p:blipFill>
        <p:spPr bwMode="auto">
          <a:xfrm>
            <a:off x="1435899" y="2554641"/>
            <a:ext cx="6406957" cy="303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16573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smtClean="0"/>
              <a:t>(9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200" y="1600201"/>
            <a:ext cx="8229600" cy="536386"/>
          </a:xfrm>
        </p:spPr>
        <p:txBody>
          <a:bodyPr/>
          <a:lstStyle/>
          <a:p>
            <a:pPr marL="0" indent="0" eaLnBrk="1" hangingPunct="1">
              <a:buNone/>
            </a:pPr>
            <a:r>
              <a:rPr lang="en-US" altLang="en-US" sz="2000" b="1" dirty="0" smtClean="0"/>
              <a:t>Figure 19-21 [Continued]</a:t>
            </a:r>
            <a:endParaRPr lang="en-US" altLang="en-US" sz="2000" b="1" dirty="0"/>
          </a:p>
        </p:txBody>
      </p:sp>
      <p:pic>
        <p:nvPicPr>
          <p:cNvPr id="6" name="Picture 2" descr="Two part diagram illustrates removing data from a 2 to 3 tree. Diagram (a) has an empty root node with a sub node that has the data items 30 and 50. The sub node has three children. Left child has the data items 10 and 20, middle child is 40 and the right child has the data items 60 and 90. Text below reads, Merge: move 50 down, adopt empty leaf’s child, delete empty node. Diagram (e) has the root node with the data items 30 and 50. It has three sub nodes, the left node has the data items 10 and 20, middle node 40 and the right node has the data items 60 and 90. Text below reads, Delete empty root. "/>
          <p:cNvPicPr>
            <a:picLocks noChangeAspect="1" noChangeArrowheads="1"/>
          </p:cNvPicPr>
          <p:nvPr/>
        </p:nvPicPr>
        <p:blipFill rotWithShape="1">
          <a:blip r:embed="rId2">
            <a:extLst>
              <a:ext uri="{28A0092B-C50C-407E-A947-70E740481C1C}">
                <a14:useLocalDpi xmlns:a14="http://schemas.microsoft.com/office/drawing/2010/main" val="0"/>
              </a:ext>
            </a:extLst>
          </a:blip>
          <a:srcRect l="3868" t="5758" r="2623" b="6144"/>
          <a:stretch/>
        </p:blipFill>
        <p:spPr bwMode="auto">
          <a:xfrm>
            <a:off x="650635" y="2887356"/>
            <a:ext cx="7842731" cy="2577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73451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a:t>(</a:t>
            </a:r>
            <a:r>
              <a:rPr lang="en-US" altLang="en-US" sz="2000" b="0" dirty="0" smtClean="0"/>
              <a:t>10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200" y="1600200"/>
            <a:ext cx="8229600" cy="729113"/>
          </a:xfrm>
        </p:spPr>
        <p:txBody>
          <a:bodyPr/>
          <a:lstStyle/>
          <a:p>
            <a:pPr marL="0" indent="0" eaLnBrk="1" hangingPunct="1">
              <a:buNone/>
            </a:pPr>
            <a:r>
              <a:rPr lang="en-US" altLang="en-US" sz="2000" b="1" dirty="0" smtClean="0"/>
              <a:t>Figure 19-23 </a:t>
            </a:r>
            <a:r>
              <a:rPr lang="en-US" altLang="en-US" sz="2000" dirty="0" smtClean="0"/>
              <a:t>Possible </a:t>
            </a:r>
            <a:r>
              <a:rPr lang="en-US" altLang="en-US" sz="2000" dirty="0"/>
              <a:t>situations during the </a:t>
            </a:r>
            <a:r>
              <a:rPr lang="en-US" altLang="en-US" sz="2000" dirty="0" smtClean="0"/>
              <a:t>removal </a:t>
            </a:r>
            <a:r>
              <a:rPr lang="en-US" altLang="en-US" sz="2000" dirty="0"/>
              <a:t>of a data item from a 2-3 tree</a:t>
            </a:r>
          </a:p>
        </p:txBody>
      </p:sp>
      <p:pic>
        <p:nvPicPr>
          <p:cNvPr id="6" name="Picture 3" descr="A number of possible situations during the removal of a data item have been listed. First situation is where values are redistributed to fill an empty leaf. A tree has P as root node. Left child is labeled, sibling and has values, S and L. Right child is labeled, leaf and is empty. This tree is redistributed as follows: Root node is L. Left child is labeled, sibling, and has value, S. Right child is labeled, leaf, and has value, P. Second situation is where, an empty leaf is deleted and its sibling is merged with its parent. Tree has L as top node. Top node is labeled, n. Left child is labeled, sibling, and has value, S. Right child is labeled, leaf and is empty. After merging, tree is as follows. Top node n has no value. Left child has values, S and L."/>
          <p:cNvPicPr>
            <a:picLocks noChangeAspect="1" noChangeArrowheads="1"/>
          </p:cNvPicPr>
          <p:nvPr/>
        </p:nvPicPr>
        <p:blipFill rotWithShape="1">
          <a:blip r:embed="rId2">
            <a:extLst>
              <a:ext uri="{28A0092B-C50C-407E-A947-70E740481C1C}">
                <a14:useLocalDpi xmlns:a14="http://schemas.microsoft.com/office/drawing/2010/main" val="0"/>
              </a:ext>
            </a:extLst>
          </a:blip>
          <a:srcRect l="4476" t="3809" r="2090" b="4573"/>
          <a:stretch/>
        </p:blipFill>
        <p:spPr bwMode="auto">
          <a:xfrm>
            <a:off x="2022107" y="2504523"/>
            <a:ext cx="5099787" cy="3728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40022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a:t>(</a:t>
            </a:r>
            <a:r>
              <a:rPr lang="en-US" altLang="en-US" sz="2000" b="0" dirty="0" smtClean="0"/>
              <a:t>11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200" y="1600200"/>
            <a:ext cx="8229600" cy="507733"/>
          </a:xfrm>
        </p:spPr>
        <p:txBody>
          <a:bodyPr/>
          <a:lstStyle/>
          <a:p>
            <a:pPr marL="0" indent="0" eaLnBrk="1" hangingPunct="1">
              <a:buNone/>
            </a:pPr>
            <a:r>
              <a:rPr lang="en-US" altLang="en-US" sz="2000" b="1" dirty="0" smtClean="0"/>
              <a:t>Figure 19-23 [Continued]</a:t>
            </a:r>
            <a:endParaRPr lang="en-US" altLang="en-US" sz="2000" b="1" dirty="0"/>
          </a:p>
        </p:txBody>
      </p:sp>
      <p:pic>
        <p:nvPicPr>
          <p:cNvPr id="6" name="Picture 2" descr="A number of possible situations during the removal of a data item have been listed. Third situation is where values and children are redistributed to fill an empty node. Tree has P as top node. Left child of P has values, S and L. Right child of P is empty and is labeled, empty node n. Node with values, S and L has children as follows: Left child is a, middle child is b and right child is c. n node has one child, d. After redistributing, tree is as follows: L is top node. S is L’s left child and P is L’s right child. P is labeled, n. a is S’s left child and b is S’s right child. c is P’s left child and d is P’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4494" t="9091" r="4284" b="5106"/>
          <a:stretch/>
        </p:blipFill>
        <p:spPr bwMode="auto">
          <a:xfrm>
            <a:off x="776371" y="2581979"/>
            <a:ext cx="7591259" cy="2876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9262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a:t>(</a:t>
            </a:r>
            <a:r>
              <a:rPr lang="en-US" altLang="en-US" sz="2000" b="0" dirty="0" smtClean="0"/>
              <a:t>12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200" y="1600201"/>
            <a:ext cx="8229600" cy="440356"/>
          </a:xfrm>
        </p:spPr>
        <p:txBody>
          <a:bodyPr/>
          <a:lstStyle/>
          <a:p>
            <a:pPr marL="0" indent="0" eaLnBrk="1" hangingPunct="1">
              <a:buNone/>
            </a:pPr>
            <a:r>
              <a:rPr lang="en-US" altLang="en-US" sz="2000" b="1" dirty="0" smtClean="0"/>
              <a:t>Figure 19-23 [Continued]</a:t>
            </a:r>
            <a:endParaRPr lang="en-US" altLang="en-US" sz="2000" b="1" dirty="0"/>
          </a:p>
        </p:txBody>
      </p:sp>
      <p:pic>
        <p:nvPicPr>
          <p:cNvPr id="6" name="Picture 2" descr="A number of possible situations during the removal of a data item have been listed. Fourth situation is where an empty node in tree is deleted and other nodes are merged. Tree has P as top node. Left child of P has values, S. Right child of P is empty and is labeled, empty node n. a is S’s left child and b is S’s right child. c is empty node n’s child. After empty node n is deleted and other nodes are merged, modified tree is as follows: Top node has no value. Left child of top node has values, S and P. Children of this node is as follows: a is left child; b is middle child and c i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6684" t="9183" r="6001" b="6581"/>
          <a:stretch/>
        </p:blipFill>
        <p:spPr bwMode="auto">
          <a:xfrm>
            <a:off x="1260266" y="2542323"/>
            <a:ext cx="6623468" cy="296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15115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Removing Data from a 2-3 Tree </a:t>
            </a:r>
            <a:r>
              <a:rPr lang="en-US" altLang="en-US" sz="2000" b="0" dirty="0"/>
              <a:t>(</a:t>
            </a:r>
            <a:r>
              <a:rPr lang="en-US" altLang="en-US" sz="2000" b="0" dirty="0" smtClean="0"/>
              <a:t>13 </a:t>
            </a:r>
            <a:r>
              <a:rPr lang="en-US" altLang="en-US" sz="2000" b="0" dirty="0"/>
              <a:t>of </a:t>
            </a:r>
            <a:r>
              <a:rPr lang="en-US" altLang="en-US" sz="2000" b="0" dirty="0" smtClean="0"/>
              <a:t>13)</a:t>
            </a:r>
            <a:endParaRPr lang="en-US" dirty="0"/>
          </a:p>
        </p:txBody>
      </p:sp>
      <p:sp>
        <p:nvSpPr>
          <p:cNvPr id="5" name="Text Placeholder 4"/>
          <p:cNvSpPr>
            <a:spLocks noGrp="1"/>
          </p:cNvSpPr>
          <p:nvPr>
            <p:ph type="body" idx="1"/>
          </p:nvPr>
        </p:nvSpPr>
        <p:spPr>
          <a:xfrm>
            <a:off x="457200" y="1600200"/>
            <a:ext cx="8229600" cy="439863"/>
          </a:xfrm>
        </p:spPr>
        <p:txBody>
          <a:bodyPr/>
          <a:lstStyle/>
          <a:p>
            <a:pPr marL="0" indent="0" eaLnBrk="1" hangingPunct="1">
              <a:buNone/>
            </a:pPr>
            <a:r>
              <a:rPr lang="en-US" altLang="en-US" sz="2000" b="1" dirty="0" smtClean="0"/>
              <a:t>Figure 19-23 [Continued]</a:t>
            </a:r>
            <a:endParaRPr lang="en-US" altLang="en-US" sz="2000" b="1" dirty="0"/>
          </a:p>
        </p:txBody>
      </p:sp>
      <p:pic>
        <p:nvPicPr>
          <p:cNvPr id="6" name="Picture 2" descr="A number of possible situations during the removal of a data item have been listed. Fifth situation is where, an empty root is deleted. Tree has an empty root. Its child has values, S and L. Children of node with values, S and L are as follows: a is left child; b is middle child and c is right child. Height of this tree from root to last level is, h. After empty root is deleted, modified tree has top node with values, S and L. Top node’s children are as follows: a is left child; b is middle child and c is right child. Height of this tree from root and it’s three children is, h minus 1."/>
          <p:cNvPicPr>
            <a:picLocks noChangeAspect="1" noChangeArrowheads="1"/>
          </p:cNvPicPr>
          <p:nvPr/>
        </p:nvPicPr>
        <p:blipFill rotWithShape="1">
          <a:blip r:embed="rId2">
            <a:extLst>
              <a:ext uri="{28A0092B-C50C-407E-A947-70E740481C1C}">
                <a14:useLocalDpi xmlns:a14="http://schemas.microsoft.com/office/drawing/2010/main" val="0"/>
              </a:ext>
            </a:extLst>
          </a:blip>
          <a:srcRect l="2084" t="7023" r="2797" b="8690"/>
          <a:stretch/>
        </p:blipFill>
        <p:spPr bwMode="auto">
          <a:xfrm>
            <a:off x="581533" y="2473200"/>
            <a:ext cx="7980933" cy="2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8303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2-3-4 </a:t>
            </a:r>
            <a:r>
              <a:rPr lang="en-US" altLang="en-US" dirty="0" smtClean="0"/>
              <a:t>Trees </a:t>
            </a:r>
            <a:r>
              <a:rPr lang="en-US" altLang="en-US" sz="2000" b="0" dirty="0" smtClean="0"/>
              <a:t>(1 of 3)</a:t>
            </a:r>
            <a:endParaRPr lang="en-US" sz="2000" b="0" dirty="0"/>
          </a:p>
        </p:txBody>
      </p:sp>
      <p:sp>
        <p:nvSpPr>
          <p:cNvPr id="5" name="Text Placeholder 4"/>
          <p:cNvSpPr>
            <a:spLocks noGrp="1"/>
          </p:cNvSpPr>
          <p:nvPr>
            <p:ph type="body" idx="1"/>
          </p:nvPr>
        </p:nvSpPr>
        <p:spPr>
          <a:xfrm>
            <a:off x="457200" y="1600201"/>
            <a:ext cx="8229600" cy="748364"/>
          </a:xfrm>
        </p:spPr>
        <p:txBody>
          <a:bodyPr/>
          <a:lstStyle/>
          <a:p>
            <a:pPr marL="0" indent="0">
              <a:buNone/>
            </a:pPr>
            <a:r>
              <a:rPr lang="en-US" altLang="en-US" sz="2000" b="1" dirty="0" smtClean="0"/>
              <a:t>Figure 19-24 </a:t>
            </a:r>
            <a:r>
              <a:rPr lang="en-US" altLang="en-US" sz="2000" dirty="0" smtClean="0"/>
              <a:t>A 2-3-4 tree with the same data items as the 2-3 tree in Figure </a:t>
            </a:r>
            <a:r>
              <a:rPr lang="en-US" altLang="en-US" sz="2000" dirty="0"/>
              <a:t>19-10b (see slide </a:t>
            </a:r>
            <a:r>
              <a:rPr lang="en-US" altLang="en-US" sz="2000" dirty="0" smtClean="0"/>
              <a:t>22)</a:t>
            </a:r>
            <a:endParaRPr lang="en-US" altLang="en-US" sz="2000" dirty="0"/>
          </a:p>
        </p:txBody>
      </p:sp>
      <p:pic>
        <p:nvPicPr>
          <p:cNvPr id="6" name="Picture 2" descr="A 2 to 3 to 4 tree is as follows: Top node has values, 37 and 50. Left child of top node has values, 30 and 35. Middle child of top node has 39. Right child of top node has values, 70 and 90. Node with values 30 and 35 has following children: left child has values, 10 and 20; middle child has values, 32, 33 and 34. Right child has 36. 38 is 39’s left child and 40 is 39’s right child. Children of 70 and 90 are as follows: left child is 60; middle child is 80; and right child is 100."/>
          <p:cNvPicPr>
            <a:picLocks noChangeAspect="1" noChangeArrowheads="1"/>
          </p:cNvPicPr>
          <p:nvPr/>
        </p:nvPicPr>
        <p:blipFill rotWithShape="1">
          <a:blip r:embed="rId2">
            <a:extLst>
              <a:ext uri="{28A0092B-C50C-407E-A947-70E740481C1C}">
                <a14:useLocalDpi xmlns:a14="http://schemas.microsoft.com/office/drawing/2010/main" val="0"/>
              </a:ext>
            </a:extLst>
          </a:blip>
          <a:srcRect l="2787" t="5991" r="2881" b="5726"/>
          <a:stretch/>
        </p:blipFill>
        <p:spPr bwMode="auto">
          <a:xfrm>
            <a:off x="1145615" y="2736396"/>
            <a:ext cx="6852770" cy="238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91936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2-3-4 Trees </a:t>
            </a:r>
            <a:r>
              <a:rPr lang="en-US" altLang="en-US" sz="2000" b="0" dirty="0" smtClean="0"/>
              <a:t>(2 </a:t>
            </a:r>
            <a:r>
              <a:rPr lang="en-US" altLang="en-US" sz="2000" b="0" dirty="0"/>
              <a:t>of 3)</a:t>
            </a:r>
            <a:endParaRPr lang="en-US" dirty="0"/>
          </a:p>
        </p:txBody>
      </p:sp>
      <p:sp>
        <p:nvSpPr>
          <p:cNvPr id="5" name="Text Placeholder 4"/>
          <p:cNvSpPr>
            <a:spLocks noGrp="1"/>
          </p:cNvSpPr>
          <p:nvPr>
            <p:ph type="body" idx="1"/>
          </p:nvPr>
        </p:nvSpPr>
        <p:spPr>
          <a:xfrm>
            <a:off x="457200" y="1600201"/>
            <a:ext cx="8229600" cy="459606"/>
          </a:xfrm>
        </p:spPr>
        <p:txBody>
          <a:bodyPr/>
          <a:lstStyle/>
          <a:p>
            <a:pPr marL="0" indent="0" eaLnBrk="1" hangingPunct="1">
              <a:buNone/>
            </a:pPr>
            <a:r>
              <a:rPr lang="en-US" altLang="en-US" sz="2000" b="1" dirty="0" smtClean="0"/>
              <a:t>Figure 19-25 </a:t>
            </a:r>
            <a:r>
              <a:rPr lang="en-US" altLang="en-US" sz="2000" dirty="0" smtClean="0"/>
              <a:t>A </a:t>
            </a:r>
            <a:r>
              <a:rPr lang="en-US" altLang="en-US" sz="2000" dirty="0"/>
              <a:t>4-node in a 2-3-4 tree</a:t>
            </a:r>
          </a:p>
        </p:txBody>
      </p:sp>
      <p:pic>
        <p:nvPicPr>
          <p:cNvPr id="6" name="Picture 2" descr="Format of 4 node in 2 to 3 to 4 tree is as follows: Node has three values, S, M, and L. First child has data items less than S; second child has data items greater than S and less than M; third child has data items greater than M and less than L; fourth child has data items greater than L."/>
          <p:cNvPicPr>
            <a:picLocks noChangeAspect="1" noChangeArrowheads="1"/>
          </p:cNvPicPr>
          <p:nvPr/>
        </p:nvPicPr>
        <p:blipFill rotWithShape="1">
          <a:blip r:embed="rId2">
            <a:extLst>
              <a:ext uri="{28A0092B-C50C-407E-A947-70E740481C1C}">
                <a14:useLocalDpi xmlns:a14="http://schemas.microsoft.com/office/drawing/2010/main" val="0"/>
              </a:ext>
            </a:extLst>
          </a:blip>
          <a:srcRect l="3711" t="18920" r="2878" b="15704"/>
          <a:stretch/>
        </p:blipFill>
        <p:spPr bwMode="auto">
          <a:xfrm>
            <a:off x="1301315" y="3056941"/>
            <a:ext cx="6541371" cy="1106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4682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2-3-4 Trees </a:t>
            </a:r>
            <a:r>
              <a:rPr lang="en-US" altLang="en-US" sz="2000" b="0" dirty="0" smtClean="0"/>
              <a:t>(3 </a:t>
            </a:r>
            <a:r>
              <a:rPr lang="en-US" altLang="en-US" sz="2000" b="0" dirty="0"/>
              <a:t>of 3)</a:t>
            </a:r>
            <a:endParaRPr lang="en-US" dirty="0"/>
          </a:p>
        </p:txBody>
      </p:sp>
      <p:sp>
        <p:nvSpPr>
          <p:cNvPr id="3" name="Text Placeholder 2"/>
          <p:cNvSpPr>
            <a:spLocks noGrp="1"/>
          </p:cNvSpPr>
          <p:nvPr>
            <p:ph type="body" idx="1"/>
          </p:nvPr>
        </p:nvSpPr>
        <p:spPr/>
        <p:txBody>
          <a:bodyPr/>
          <a:lstStyle/>
          <a:p>
            <a:pPr eaLnBrk="1" hangingPunct="1"/>
            <a:r>
              <a:rPr lang="en-US" altLang="en-US" sz="2400" dirty="0"/>
              <a:t>Searching and traversing</a:t>
            </a:r>
          </a:p>
          <a:p>
            <a:pPr lvl="1" eaLnBrk="1" hangingPunct="1"/>
            <a:r>
              <a:rPr lang="en-US" altLang="en-US" sz="2400" dirty="0"/>
              <a:t>Simple extensions of corresponding algorithms for a 2-3 tree</a:t>
            </a:r>
          </a:p>
          <a:p>
            <a:pPr eaLnBrk="1" hangingPunct="1"/>
            <a:r>
              <a:rPr lang="en-US" altLang="en-US" sz="2400" dirty="0"/>
              <a:t>Adding </a:t>
            </a:r>
            <a:r>
              <a:rPr lang="en-US" altLang="en-US" sz="2400" dirty="0" smtClean="0"/>
              <a:t>data</a:t>
            </a:r>
            <a:endParaRPr lang="en-US" altLang="en-US" sz="2400" dirty="0"/>
          </a:p>
          <a:p>
            <a:pPr lvl="1" eaLnBrk="1" hangingPunct="1"/>
            <a:r>
              <a:rPr lang="en-US" altLang="en-US" sz="2400" dirty="0"/>
              <a:t>Like addition algorithm for 2-3 tree</a:t>
            </a:r>
          </a:p>
          <a:p>
            <a:pPr lvl="1" eaLnBrk="1" hangingPunct="1"/>
            <a:r>
              <a:rPr lang="en-US" altLang="en-US" sz="2400" dirty="0"/>
              <a:t>Splits node by moving one data item up to parent node</a:t>
            </a:r>
          </a:p>
        </p:txBody>
      </p:sp>
    </p:spTree>
    <p:extLst>
      <p:ext uri="{BB962C8B-B14F-4D97-AF65-F5344CB8AC3E}">
        <p14:creationId xmlns:p14="http://schemas.microsoft.com/office/powerpoint/2010/main" val="2323498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a:t>
            </a:r>
            <a:r>
              <a:rPr lang="en-US" altLang="en-US" sz="100" dirty="0"/>
              <a:t> </a:t>
            </a:r>
            <a:r>
              <a:rPr lang="en-US" altLang="en-US" dirty="0"/>
              <a:t>V</a:t>
            </a:r>
            <a:r>
              <a:rPr lang="en-US" altLang="en-US" sz="100" dirty="0"/>
              <a:t> </a:t>
            </a:r>
            <a:r>
              <a:rPr lang="en-US" altLang="en-US" dirty="0"/>
              <a:t>L Trees </a:t>
            </a:r>
            <a:r>
              <a:rPr lang="en-US" altLang="en-US" sz="2000" b="0" dirty="0" smtClean="0"/>
              <a:t>(2 </a:t>
            </a:r>
            <a:r>
              <a:rPr lang="en-US" altLang="en-US" sz="2000" b="0" dirty="0"/>
              <a:t>of </a:t>
            </a:r>
            <a:r>
              <a:rPr lang="en-US" altLang="en-US" sz="2000" b="0" dirty="0" smtClean="0"/>
              <a:t>8)</a:t>
            </a:r>
            <a:endParaRPr lang="en-US" dirty="0"/>
          </a:p>
        </p:txBody>
      </p:sp>
      <p:sp>
        <p:nvSpPr>
          <p:cNvPr id="4" name="Text Placeholder 3"/>
          <p:cNvSpPr>
            <a:spLocks noGrp="1"/>
          </p:cNvSpPr>
          <p:nvPr>
            <p:ph type="body" idx="1"/>
          </p:nvPr>
        </p:nvSpPr>
        <p:spPr>
          <a:xfrm>
            <a:off x="457200" y="1600201"/>
            <a:ext cx="8229600" cy="517358"/>
          </a:xfrm>
        </p:spPr>
        <p:txBody>
          <a:bodyPr/>
          <a:lstStyle/>
          <a:p>
            <a:pPr marL="0" indent="0" eaLnBrk="1" hangingPunct="1">
              <a:buNone/>
            </a:pPr>
            <a:r>
              <a:rPr lang="en-US" altLang="en-US" sz="2000" b="1" dirty="0" smtClean="0"/>
              <a:t>Figure 19-2 </a:t>
            </a:r>
            <a:r>
              <a:rPr lang="en-US" altLang="en-US" sz="2000" dirty="0" smtClean="0"/>
              <a:t>An </a:t>
            </a:r>
            <a:r>
              <a:rPr lang="en-US" altLang="en-US" sz="2000" dirty="0"/>
              <a:t>unbalanced binary search tree</a:t>
            </a:r>
          </a:p>
        </p:txBody>
      </p:sp>
      <p:pic>
        <p:nvPicPr>
          <p:cNvPr id="5" name="Picture 2" descr="An illustration explains how an unbalanced binary search tree becomes a balanced one. A binary tree labeled unbalanced has a root node 30. The two left sub nodes connected one after the other from the root node are 20 and 10. Due to rotation the first connected node 20 becomes the root node and the root node 30 becomes the right sub node of root node 20. After the addition of the new node 40 in level 3 the balanced binary search tree will have the following arrangement. The root node 20 in level 1 has a left sub node 10 and right sub node 30 in level 2. The node 30 in level 2 has a right sub node 40 in level 3. "/>
          <p:cNvPicPr>
            <a:picLocks noChangeAspect="1" noChangeArrowheads="1"/>
          </p:cNvPicPr>
          <p:nvPr/>
        </p:nvPicPr>
        <p:blipFill rotWithShape="1">
          <a:blip r:embed="rId2">
            <a:extLst>
              <a:ext uri="{28A0092B-C50C-407E-A947-70E740481C1C}">
                <a14:useLocalDpi xmlns:a14="http://schemas.microsoft.com/office/drawing/2010/main" val="0"/>
              </a:ext>
            </a:extLst>
          </a:blip>
          <a:srcRect l="2373" t="13626" r="12118" b="4283"/>
          <a:stretch/>
        </p:blipFill>
        <p:spPr bwMode="auto">
          <a:xfrm>
            <a:off x="750111" y="2527579"/>
            <a:ext cx="7643779" cy="2191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34521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2-3-4 </a:t>
            </a:r>
            <a:r>
              <a:rPr lang="en-US" altLang="en-US" dirty="0" smtClean="0"/>
              <a:t>Trees </a:t>
            </a:r>
            <a:r>
              <a:rPr lang="en-US" altLang="en-US" sz="2000" b="0" dirty="0" smtClean="0"/>
              <a:t>(1 of 11)</a:t>
            </a:r>
            <a:endParaRPr lang="en-US" sz="2000" b="0" dirty="0"/>
          </a:p>
        </p:txBody>
      </p:sp>
      <p:sp>
        <p:nvSpPr>
          <p:cNvPr id="5" name="Text Placeholder 4"/>
          <p:cNvSpPr>
            <a:spLocks noGrp="1"/>
          </p:cNvSpPr>
          <p:nvPr>
            <p:ph type="body" idx="1"/>
          </p:nvPr>
        </p:nvSpPr>
        <p:spPr>
          <a:xfrm>
            <a:off x="457200" y="1600200"/>
            <a:ext cx="8229600" cy="526983"/>
          </a:xfrm>
        </p:spPr>
        <p:txBody>
          <a:bodyPr/>
          <a:lstStyle/>
          <a:p>
            <a:pPr marL="0" indent="0" eaLnBrk="1" hangingPunct="1">
              <a:buNone/>
            </a:pPr>
            <a:r>
              <a:rPr lang="en-US" altLang="en-US" sz="2000" b="1" dirty="0" smtClean="0"/>
              <a:t>Figure 19-26 </a:t>
            </a:r>
            <a:r>
              <a:rPr lang="en-US" altLang="en-US" sz="2000" dirty="0" smtClean="0"/>
              <a:t>Adding </a:t>
            </a:r>
            <a:r>
              <a:rPr lang="en-US" altLang="en-US" sz="2000" dirty="0"/>
              <a:t>20 to a one-node 2-3-4 tree</a:t>
            </a:r>
          </a:p>
        </p:txBody>
      </p:sp>
      <p:pic>
        <p:nvPicPr>
          <p:cNvPr id="7" name="Picture 3" descr="An illustration where value 20 is added to a 2 to 3 to 4 tree. In first step, original tree has following values: 10, 30, and 60. In second step, tree is split. Now, tree has 30 as top node. 10 is 30’s left child and 60 is 30’s right child. Here, 30 is shaded. In third step, 20 is added. Tree has 30 as top node. Left child has values, 10 and 20. 60 is 30’s right child. Here, 20 is highlighted."/>
          <p:cNvPicPr>
            <a:picLocks noChangeAspect="1" noChangeArrowheads="1"/>
          </p:cNvPicPr>
          <p:nvPr/>
        </p:nvPicPr>
        <p:blipFill rotWithShape="1">
          <a:blip r:embed="rId2">
            <a:extLst>
              <a:ext uri="{28A0092B-C50C-407E-A947-70E740481C1C}">
                <a14:useLocalDpi xmlns:a14="http://schemas.microsoft.com/office/drawing/2010/main" val="0"/>
              </a:ext>
            </a:extLst>
          </a:blip>
          <a:srcRect l="6655" t="8944" r="4173" b="9726"/>
          <a:stretch/>
        </p:blipFill>
        <p:spPr bwMode="auto">
          <a:xfrm>
            <a:off x="981831" y="2707224"/>
            <a:ext cx="7180338" cy="1871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1915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2-3-4 Trees </a:t>
            </a:r>
            <a:r>
              <a:rPr lang="en-US" altLang="en-US" sz="2000" b="0" dirty="0" smtClean="0"/>
              <a:t>(2 </a:t>
            </a:r>
            <a:r>
              <a:rPr lang="en-US" altLang="en-US" sz="2000" b="0" dirty="0"/>
              <a:t>of 11)</a:t>
            </a:r>
            <a:endParaRPr lang="en-US" dirty="0"/>
          </a:p>
        </p:txBody>
      </p:sp>
      <p:sp>
        <p:nvSpPr>
          <p:cNvPr id="5" name="Text Placeholder 4"/>
          <p:cNvSpPr>
            <a:spLocks noGrp="1"/>
          </p:cNvSpPr>
          <p:nvPr>
            <p:ph type="body" idx="1"/>
          </p:nvPr>
        </p:nvSpPr>
        <p:spPr>
          <a:xfrm>
            <a:off x="457200" y="1600200"/>
            <a:ext cx="8229600" cy="507733"/>
          </a:xfrm>
        </p:spPr>
        <p:txBody>
          <a:bodyPr/>
          <a:lstStyle/>
          <a:p>
            <a:pPr marL="0" indent="0" eaLnBrk="1" hangingPunct="1">
              <a:buNone/>
            </a:pPr>
            <a:r>
              <a:rPr lang="en-US" altLang="en-US" sz="2000" b="1" dirty="0" smtClean="0"/>
              <a:t>Figure 19-27 </a:t>
            </a:r>
            <a:r>
              <a:rPr lang="en-US" altLang="en-US" sz="2000" dirty="0" smtClean="0"/>
              <a:t>After </a:t>
            </a:r>
            <a:r>
              <a:rPr lang="en-US" altLang="en-US" sz="2000" dirty="0"/>
              <a:t>adding 50 and 40 to the </a:t>
            </a:r>
            <a:r>
              <a:rPr lang="en-US" altLang="en-US" sz="2000" dirty="0" smtClean="0"/>
              <a:t>tree </a:t>
            </a:r>
            <a:r>
              <a:rPr lang="en-US" altLang="en-US" sz="2000" dirty="0"/>
              <a:t>in Figure 19-26c</a:t>
            </a:r>
          </a:p>
        </p:txBody>
      </p:sp>
      <p:pic>
        <p:nvPicPr>
          <p:cNvPr id="6" name="Picture 2" descr="An illustration where values 40 and 50 are added to a 2 to 3 to 4 tree. Tree has 30 as top node. Top node’s left child has values, 10 and 20. Right child has values, 40, 50, and 60. Here, 40 and 50 highlighted."/>
          <p:cNvPicPr>
            <a:picLocks noChangeAspect="1" noChangeArrowheads="1"/>
          </p:cNvPicPr>
          <p:nvPr/>
        </p:nvPicPr>
        <p:blipFill rotWithShape="1">
          <a:blip r:embed="rId2">
            <a:extLst>
              <a:ext uri="{28A0092B-C50C-407E-A947-70E740481C1C}">
                <a14:useLocalDpi xmlns:a14="http://schemas.microsoft.com/office/drawing/2010/main" val="0"/>
              </a:ext>
            </a:extLst>
          </a:blip>
          <a:srcRect l="10119" t="11912" r="6485" b="9358"/>
          <a:stretch/>
        </p:blipFill>
        <p:spPr bwMode="auto">
          <a:xfrm>
            <a:off x="2818036" y="2498088"/>
            <a:ext cx="3507929" cy="1817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64956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2-3-4 Trees </a:t>
            </a:r>
            <a:r>
              <a:rPr lang="en-US" altLang="en-US" sz="2000" b="0" dirty="0" smtClean="0"/>
              <a:t>(3 </a:t>
            </a:r>
            <a:r>
              <a:rPr lang="en-US" altLang="en-US" sz="2000" b="0" dirty="0"/>
              <a:t>of 11)</a:t>
            </a:r>
            <a:endParaRPr lang="en-US" dirty="0"/>
          </a:p>
        </p:txBody>
      </p:sp>
      <p:sp>
        <p:nvSpPr>
          <p:cNvPr id="5" name="Text Placeholder 4"/>
          <p:cNvSpPr>
            <a:spLocks noGrp="1"/>
          </p:cNvSpPr>
          <p:nvPr>
            <p:ph type="body" idx="1"/>
          </p:nvPr>
        </p:nvSpPr>
        <p:spPr>
          <a:xfrm>
            <a:off x="457200" y="1600201"/>
            <a:ext cx="8229600" cy="517358"/>
          </a:xfrm>
        </p:spPr>
        <p:txBody>
          <a:bodyPr/>
          <a:lstStyle/>
          <a:p>
            <a:pPr marL="0" indent="0" eaLnBrk="1" hangingPunct="1">
              <a:buNone/>
            </a:pPr>
            <a:r>
              <a:rPr lang="en-US" altLang="en-US" sz="2000" b="1" dirty="0" smtClean="0"/>
              <a:t>Figure 19-28 </a:t>
            </a:r>
            <a:r>
              <a:rPr lang="en-US" altLang="en-US" sz="2000" dirty="0" smtClean="0"/>
              <a:t>The </a:t>
            </a:r>
            <a:r>
              <a:rPr lang="en-US" altLang="en-US" sz="2000" dirty="0"/>
              <a:t>steps for adding 70 to the </a:t>
            </a:r>
            <a:r>
              <a:rPr lang="en-US" altLang="en-US" sz="2000" dirty="0" smtClean="0"/>
              <a:t>tree </a:t>
            </a:r>
            <a:r>
              <a:rPr lang="en-US" altLang="en-US" sz="2000" dirty="0"/>
              <a:t>in Figure 19-27</a:t>
            </a:r>
          </a:p>
        </p:txBody>
      </p:sp>
      <p:pic>
        <p:nvPicPr>
          <p:cNvPr id="6" name="Picture 2" descr="An illustration where value 70 is added to a 2 to 3 to 4 tree. In first step, 4 node is split. Tree is as follows: Top node has values, 30 and 50. Left child has values, 10 and 20. Middle child has 40. Right child has 60. Here, nodes with 30 and 50, 40, and 60 are shaded. In second step, 70 is added. Tree is as follows: Top node has values, 30 and 50. Left child has values, 10 and 20; middle child has 40; right child has values, 60 and 70. Here, 70 is highlighted."/>
          <p:cNvPicPr>
            <a:picLocks noChangeAspect="1" noChangeArrowheads="1"/>
          </p:cNvPicPr>
          <p:nvPr/>
        </p:nvPicPr>
        <p:blipFill rotWithShape="1">
          <a:blip r:embed="rId2">
            <a:extLst>
              <a:ext uri="{28A0092B-C50C-407E-A947-70E740481C1C}">
                <a14:useLocalDpi xmlns:a14="http://schemas.microsoft.com/office/drawing/2010/main" val="0"/>
              </a:ext>
            </a:extLst>
          </a:blip>
          <a:srcRect l="2037" t="8017" r="3767" b="7246"/>
          <a:stretch/>
        </p:blipFill>
        <p:spPr bwMode="auto">
          <a:xfrm>
            <a:off x="1034323" y="2531388"/>
            <a:ext cx="7075354" cy="1809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72435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2-3-4 Trees </a:t>
            </a:r>
            <a:r>
              <a:rPr lang="en-US" altLang="en-US" sz="2000" b="0" dirty="0" smtClean="0"/>
              <a:t>(4 </a:t>
            </a:r>
            <a:r>
              <a:rPr lang="en-US" altLang="en-US" sz="2000" b="0" dirty="0"/>
              <a:t>of 11)</a:t>
            </a:r>
            <a:endParaRPr lang="en-US" dirty="0"/>
          </a:p>
        </p:txBody>
      </p:sp>
      <p:sp>
        <p:nvSpPr>
          <p:cNvPr id="5" name="Text Placeholder 4"/>
          <p:cNvSpPr>
            <a:spLocks noGrp="1"/>
          </p:cNvSpPr>
          <p:nvPr>
            <p:ph type="body" idx="1"/>
          </p:nvPr>
        </p:nvSpPr>
        <p:spPr>
          <a:xfrm>
            <a:off x="457200" y="1600201"/>
            <a:ext cx="8229600" cy="440356"/>
          </a:xfrm>
        </p:spPr>
        <p:txBody>
          <a:bodyPr/>
          <a:lstStyle/>
          <a:p>
            <a:pPr marL="0" indent="0" eaLnBrk="1" hangingPunct="1">
              <a:buNone/>
            </a:pPr>
            <a:r>
              <a:rPr lang="en-US" altLang="en-US" sz="2000" b="1" dirty="0" smtClean="0"/>
              <a:t>Figure 19-29 </a:t>
            </a:r>
            <a:r>
              <a:rPr lang="en-US" altLang="en-US" sz="2000" dirty="0" smtClean="0"/>
              <a:t>After </a:t>
            </a:r>
            <a:r>
              <a:rPr lang="en-US" altLang="en-US" sz="2000" dirty="0"/>
              <a:t>adding 80 and 15 to the tree in Figure 19-28b</a:t>
            </a:r>
          </a:p>
        </p:txBody>
      </p:sp>
      <p:pic>
        <p:nvPicPr>
          <p:cNvPr id="6" name="Picture 2" descr="An illustration of a tree where values 80 and 15 are added to a 2 to 3 to 4 tree. Top node has values, 30 and 50. Left child has values, 10, 15, and 20; middle child has 40; right child has values, 60, 70, and 80. Here, Here, 15 and 80 are highlighted. Then, 30, 50, 10 and 15 are shaded."/>
          <p:cNvPicPr>
            <a:picLocks noChangeAspect="1" noChangeArrowheads="1"/>
          </p:cNvPicPr>
          <p:nvPr/>
        </p:nvPicPr>
        <p:blipFill rotWithShape="1">
          <a:blip r:embed="rId2">
            <a:extLst>
              <a:ext uri="{28A0092B-C50C-407E-A947-70E740481C1C}">
                <a14:useLocalDpi xmlns:a14="http://schemas.microsoft.com/office/drawing/2010/main" val="0"/>
              </a:ext>
            </a:extLst>
          </a:blip>
          <a:srcRect l="8528" t="10351" r="8166" b="9636"/>
          <a:stretch/>
        </p:blipFill>
        <p:spPr bwMode="auto">
          <a:xfrm>
            <a:off x="2535575" y="2728653"/>
            <a:ext cx="4072850" cy="1759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55501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2-3-4 Trees </a:t>
            </a:r>
            <a:r>
              <a:rPr lang="en-US" altLang="en-US" sz="2000" b="0" dirty="0" smtClean="0"/>
              <a:t>(5 </a:t>
            </a:r>
            <a:r>
              <a:rPr lang="en-US" altLang="en-US" sz="2000" b="0" dirty="0"/>
              <a:t>of 11)</a:t>
            </a:r>
            <a:endParaRPr lang="en-US" dirty="0"/>
          </a:p>
        </p:txBody>
      </p:sp>
      <p:sp>
        <p:nvSpPr>
          <p:cNvPr id="5" name="Text Placeholder 4"/>
          <p:cNvSpPr>
            <a:spLocks noGrp="1"/>
          </p:cNvSpPr>
          <p:nvPr>
            <p:ph type="body" idx="1"/>
          </p:nvPr>
        </p:nvSpPr>
        <p:spPr>
          <a:xfrm>
            <a:off x="457200" y="1600200"/>
            <a:ext cx="8229600" cy="478857"/>
          </a:xfrm>
        </p:spPr>
        <p:txBody>
          <a:bodyPr/>
          <a:lstStyle/>
          <a:p>
            <a:pPr marL="0" indent="0" eaLnBrk="1" hangingPunct="1">
              <a:buNone/>
            </a:pPr>
            <a:r>
              <a:rPr lang="en-US" altLang="en-US" sz="2000" b="1" dirty="0" smtClean="0"/>
              <a:t>Figure 19-30 </a:t>
            </a:r>
            <a:r>
              <a:rPr lang="en-US" altLang="en-US" sz="2000" dirty="0" smtClean="0"/>
              <a:t>The </a:t>
            </a:r>
            <a:r>
              <a:rPr lang="en-US" altLang="en-US" sz="2000" dirty="0"/>
              <a:t>steps for adding 90 to the tree in Figure 19-29</a:t>
            </a:r>
          </a:p>
        </p:txBody>
      </p:sp>
      <p:pic>
        <p:nvPicPr>
          <p:cNvPr id="6" name="Picture 2" descr="An illustration where value 90 is added to a 2 to 3 to 4 tree. In first step, after splitting the root’s right child, tree is as follows: top node has values, 30, 50, and 70. Top node’s children are as follows: First child has values, 10, 15, and 20; second child has 40; third child has 60; and fourth child has 80. Here, nodes with 30, 50, 70, 60 and 80 are shaded. In step 2, top node has values, 30, 50, and 70. Top node’s children are as follows: First child has values, 10, 15, and 20; second child has 40; third child has 60; and fourth child has values, 80 and 90. Here, 90 is highlighted."/>
          <p:cNvPicPr>
            <a:picLocks noChangeAspect="1" noChangeArrowheads="1"/>
          </p:cNvPicPr>
          <p:nvPr/>
        </p:nvPicPr>
        <p:blipFill rotWithShape="1">
          <a:blip r:embed="rId2">
            <a:extLst>
              <a:ext uri="{28A0092B-C50C-407E-A947-70E740481C1C}">
                <a14:useLocalDpi xmlns:a14="http://schemas.microsoft.com/office/drawing/2010/main" val="0"/>
              </a:ext>
            </a:extLst>
          </a:blip>
          <a:srcRect l="3233" t="11291" r="3586" b="7672"/>
          <a:stretch/>
        </p:blipFill>
        <p:spPr bwMode="auto">
          <a:xfrm>
            <a:off x="595215" y="2580384"/>
            <a:ext cx="7953570" cy="1770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16840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2-3-4 Trees </a:t>
            </a:r>
            <a:r>
              <a:rPr lang="en-US" altLang="en-US" sz="2000" b="0" dirty="0" smtClean="0"/>
              <a:t>(6 </a:t>
            </a:r>
            <a:r>
              <a:rPr lang="en-US" altLang="en-US" sz="2000" b="0" dirty="0"/>
              <a:t>of 11)</a:t>
            </a:r>
            <a:endParaRPr lang="en-US" dirty="0"/>
          </a:p>
        </p:txBody>
      </p:sp>
      <p:sp>
        <p:nvSpPr>
          <p:cNvPr id="5" name="Text Placeholder 4"/>
          <p:cNvSpPr>
            <a:spLocks noGrp="1"/>
          </p:cNvSpPr>
          <p:nvPr>
            <p:ph type="body" idx="1"/>
          </p:nvPr>
        </p:nvSpPr>
        <p:spPr>
          <a:xfrm>
            <a:off x="457200" y="1600200"/>
            <a:ext cx="8229600" cy="507733"/>
          </a:xfrm>
        </p:spPr>
        <p:txBody>
          <a:bodyPr/>
          <a:lstStyle/>
          <a:p>
            <a:pPr marL="0" indent="0" eaLnBrk="1" hangingPunct="1">
              <a:buNone/>
            </a:pPr>
            <a:r>
              <a:rPr lang="en-US" altLang="en-US" sz="2000" b="1" dirty="0" smtClean="0"/>
              <a:t>Figure 19-31 </a:t>
            </a:r>
            <a:r>
              <a:rPr lang="en-US" altLang="en-US" sz="2000" dirty="0" smtClean="0"/>
              <a:t>The </a:t>
            </a:r>
            <a:r>
              <a:rPr lang="en-US" altLang="en-US" sz="2000" dirty="0"/>
              <a:t>steps for adding 100 to the tree in Figure 30b</a:t>
            </a:r>
          </a:p>
        </p:txBody>
      </p:sp>
      <p:pic>
        <p:nvPicPr>
          <p:cNvPr id="6" name="Picture 2" descr="An illustration where value 100 is added to a 2 to 3 to 4 tree. In first step, after splitting a 4 node, tree is as follows: Top node has 50. 30 is 50’s left child and 70 is 50’s right child. 30’s left child has values, 10, 15, 20. 40 is 30’s right child. 60 is 70’s left child. 70’s right child has values, 80 and 90. Here, 50, 30 and 70 nodes are shaded. In second step, 100 is added to rightmost leaf of tree. Tree is same as the one in first step, where 70’s right child has values, 80, 90, and 100."/>
          <p:cNvPicPr>
            <a:picLocks noChangeAspect="1" noChangeArrowheads="1"/>
          </p:cNvPicPr>
          <p:nvPr/>
        </p:nvPicPr>
        <p:blipFill rotWithShape="1">
          <a:blip r:embed="rId2">
            <a:extLst>
              <a:ext uri="{28A0092B-C50C-407E-A947-70E740481C1C}">
                <a14:useLocalDpi xmlns:a14="http://schemas.microsoft.com/office/drawing/2010/main" val="0"/>
              </a:ext>
            </a:extLst>
          </a:blip>
          <a:srcRect l="3074" t="8691" r="1903" b="5409"/>
          <a:stretch/>
        </p:blipFill>
        <p:spPr bwMode="auto">
          <a:xfrm>
            <a:off x="690434" y="2465480"/>
            <a:ext cx="7763133" cy="2362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86304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2-3-4 Trees </a:t>
            </a:r>
            <a:r>
              <a:rPr lang="en-US" altLang="en-US" sz="2000" b="0" dirty="0" smtClean="0"/>
              <a:t>(7 </a:t>
            </a:r>
            <a:r>
              <a:rPr lang="en-US" altLang="en-US" sz="2000" b="0" dirty="0"/>
              <a:t>of 11)</a:t>
            </a:r>
            <a:endParaRPr lang="en-US" dirty="0"/>
          </a:p>
        </p:txBody>
      </p:sp>
      <p:sp>
        <p:nvSpPr>
          <p:cNvPr id="5" name="Text Placeholder 4"/>
          <p:cNvSpPr>
            <a:spLocks noGrp="1"/>
          </p:cNvSpPr>
          <p:nvPr>
            <p:ph type="body" idx="1"/>
          </p:nvPr>
        </p:nvSpPr>
        <p:spPr>
          <a:xfrm>
            <a:off x="457200" y="1600200"/>
            <a:ext cx="8229600" cy="449981"/>
          </a:xfrm>
        </p:spPr>
        <p:txBody>
          <a:bodyPr/>
          <a:lstStyle/>
          <a:p>
            <a:pPr marL="0" indent="0" eaLnBrk="1" hangingPunct="1">
              <a:buNone/>
            </a:pPr>
            <a:r>
              <a:rPr lang="en-US" altLang="en-US" sz="2000" b="1" dirty="0" smtClean="0"/>
              <a:t>Figure 19-32 </a:t>
            </a:r>
            <a:r>
              <a:rPr lang="en-US" altLang="en-US" sz="2000" dirty="0" smtClean="0"/>
              <a:t>Splitting </a:t>
            </a:r>
            <a:r>
              <a:rPr lang="en-US" altLang="en-US" sz="2000" dirty="0"/>
              <a:t>a 4-node root when </a:t>
            </a:r>
            <a:r>
              <a:rPr lang="en-US" altLang="en-US" sz="2000" dirty="0" smtClean="0"/>
              <a:t>adding </a:t>
            </a:r>
            <a:r>
              <a:rPr lang="en-US" altLang="en-US" sz="2000" dirty="0"/>
              <a:t>data to a 2-3-4 tree</a:t>
            </a:r>
          </a:p>
        </p:txBody>
      </p:sp>
      <p:pic>
        <p:nvPicPr>
          <p:cNvPr id="6" name="Picture 2" descr="An illustration where a 4 node root is split, when data is added to a 2 to 3 to 4 tree. Top node of tree has values, S, M, and L. Its children are as follows: first child is a; second child is b; third child is c; fourth child is d. Modified tree is as follows: M is top node. S is M’s left child and L is M’s right child. a is S’s left child and b is S’s right child. c is L’s left child and d is L’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11142" t="11688" r="10549" b="16442"/>
          <a:stretch/>
        </p:blipFill>
        <p:spPr bwMode="auto">
          <a:xfrm>
            <a:off x="2220069" y="2545666"/>
            <a:ext cx="4703862" cy="242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22768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2-3-4 Trees </a:t>
            </a:r>
            <a:r>
              <a:rPr lang="en-US" altLang="en-US" sz="2000" b="0" dirty="0" smtClean="0"/>
              <a:t>(8 </a:t>
            </a:r>
            <a:r>
              <a:rPr lang="en-US" altLang="en-US" sz="2000" b="0" dirty="0"/>
              <a:t>of 11)</a:t>
            </a:r>
            <a:endParaRPr lang="en-US" dirty="0"/>
          </a:p>
        </p:txBody>
      </p:sp>
      <p:sp>
        <p:nvSpPr>
          <p:cNvPr id="5" name="Text Placeholder 4"/>
          <p:cNvSpPr>
            <a:spLocks noGrp="1"/>
          </p:cNvSpPr>
          <p:nvPr>
            <p:ph type="body" idx="1"/>
          </p:nvPr>
        </p:nvSpPr>
        <p:spPr>
          <a:xfrm>
            <a:off x="457200" y="1600201"/>
            <a:ext cx="8229600" cy="652112"/>
          </a:xfrm>
        </p:spPr>
        <p:txBody>
          <a:bodyPr/>
          <a:lstStyle/>
          <a:p>
            <a:pPr marL="0" indent="0" eaLnBrk="1" hangingPunct="1">
              <a:buNone/>
            </a:pPr>
            <a:r>
              <a:rPr lang="en-US" altLang="en-US" sz="2000" b="1" dirty="0" smtClean="0"/>
              <a:t>Figure 19-33 </a:t>
            </a:r>
            <a:r>
              <a:rPr lang="en-US" altLang="en-US" sz="2000" dirty="0" smtClean="0"/>
              <a:t>Splitting </a:t>
            </a:r>
            <a:r>
              <a:rPr lang="en-US" altLang="en-US" sz="2000" dirty="0"/>
              <a:t>a 4-node whose parent </a:t>
            </a:r>
            <a:r>
              <a:rPr lang="en-US" altLang="en-US" sz="2000" dirty="0" smtClean="0"/>
              <a:t>is </a:t>
            </a:r>
            <a:r>
              <a:rPr lang="en-US" altLang="en-US" sz="2000" dirty="0"/>
              <a:t>a 2-node when adding data to a 2-3-4 tree</a:t>
            </a:r>
          </a:p>
        </p:txBody>
      </p:sp>
      <p:pic>
        <p:nvPicPr>
          <p:cNvPr id="6" name="Picture 2" descr="An illustration where a 4 node is split, when data is added to a 2 to 3 to 4 tree. Node’s parent is 2 node. In first example, 4 node is a left child. Tree has P as top node. P’s left child has values, S, M, and L. P’s right child is e. Node with S, M, and L has following children: a, b, c, and d. This tree is modified as follows: top node has values, M and P. Top node’s left child is S; middle child is L; right child is e. a is S’s left child and b is S’s right child. c is L’s left child and d is L’s right child. In second example, 4 node is a right child. Tree has P as top node. P’s left child is a. P’s right child has values, S, M, and L. Node with S, M, and L has following children: b, c, d, and e. This tree is modified as follows: top node has values, P and M. Top node’s left child is a; middle child is S and right child is L. b is S’s left child and c is S’s right child. d is L’s left child and e is L’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6766" t="3603" r="6657" b="3798"/>
          <a:stretch/>
        </p:blipFill>
        <p:spPr bwMode="auto">
          <a:xfrm>
            <a:off x="2720683" y="2377439"/>
            <a:ext cx="3991393" cy="3975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9709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2-3-4 Trees </a:t>
            </a:r>
            <a:r>
              <a:rPr lang="en-US" altLang="en-US" sz="2000" b="0" dirty="0" smtClean="0"/>
              <a:t>(9 </a:t>
            </a:r>
            <a:r>
              <a:rPr lang="en-US" altLang="en-US" sz="2000" b="0" dirty="0"/>
              <a:t>of 11)</a:t>
            </a:r>
            <a:endParaRPr lang="en-US" dirty="0"/>
          </a:p>
        </p:txBody>
      </p:sp>
      <p:sp>
        <p:nvSpPr>
          <p:cNvPr id="5" name="Text Placeholder 4"/>
          <p:cNvSpPr>
            <a:spLocks noGrp="1"/>
          </p:cNvSpPr>
          <p:nvPr>
            <p:ph type="body" idx="1"/>
          </p:nvPr>
        </p:nvSpPr>
        <p:spPr>
          <a:xfrm>
            <a:off x="457200" y="1600201"/>
            <a:ext cx="8229600" cy="748364"/>
          </a:xfrm>
        </p:spPr>
        <p:txBody>
          <a:bodyPr/>
          <a:lstStyle/>
          <a:p>
            <a:pPr marL="0" indent="0" eaLnBrk="1" hangingPunct="1">
              <a:buNone/>
            </a:pPr>
            <a:r>
              <a:rPr lang="en-US" altLang="en-US" sz="2000" b="1" dirty="0" smtClean="0"/>
              <a:t>Figure 19-34 </a:t>
            </a:r>
            <a:r>
              <a:rPr lang="en-US" altLang="en-US" sz="2000" dirty="0" smtClean="0"/>
              <a:t>Splitting </a:t>
            </a:r>
            <a:r>
              <a:rPr lang="en-US" altLang="en-US" sz="2000" dirty="0"/>
              <a:t>a 4-node whose parent </a:t>
            </a:r>
            <a:r>
              <a:rPr lang="en-US" altLang="en-US" sz="2000" dirty="0" smtClean="0"/>
              <a:t>is </a:t>
            </a:r>
            <a:r>
              <a:rPr lang="en-US" altLang="en-US" sz="2000" dirty="0"/>
              <a:t>a 3-node when adding data to a 2-3-4 tree</a:t>
            </a:r>
          </a:p>
        </p:txBody>
      </p:sp>
      <p:pic>
        <p:nvPicPr>
          <p:cNvPr id="6" name="Picture 2" descr="An illustration where a 4 node is split, when data is added to a 2 to 3 to 4 tree. Node’s parent is 3 node. In example, 4 node is a left child. Tree has node with values, P and Q as top node. Left child of top node has values, S, M, and L. top node’s middle child is e and right child is f. Node with values, S, M, and L has following children: a, b, c, and d. This tree is modified as follows: Top node has values, M, P, and Q. Children of top node is as follows: S, L, e, and f. a is S’s left child and b is S’s right child. c is L’s left child and d is L’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4693" t="8204" r="5441" b="4839"/>
          <a:stretch/>
        </p:blipFill>
        <p:spPr bwMode="auto">
          <a:xfrm>
            <a:off x="1689344" y="2918932"/>
            <a:ext cx="5765312" cy="247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72981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2-3-4 Trees </a:t>
            </a:r>
            <a:r>
              <a:rPr lang="en-US" altLang="en-US" sz="2000" b="0" dirty="0" smtClean="0"/>
              <a:t>(10 </a:t>
            </a:r>
            <a:r>
              <a:rPr lang="en-US" altLang="en-US" sz="2000" b="0" dirty="0"/>
              <a:t>of 11)</a:t>
            </a:r>
            <a:endParaRPr lang="en-US" dirty="0"/>
          </a:p>
        </p:txBody>
      </p:sp>
      <p:sp>
        <p:nvSpPr>
          <p:cNvPr id="5" name="Text Placeholder 4"/>
          <p:cNvSpPr>
            <a:spLocks noGrp="1"/>
          </p:cNvSpPr>
          <p:nvPr>
            <p:ph type="body" idx="1"/>
          </p:nvPr>
        </p:nvSpPr>
        <p:spPr>
          <a:xfrm>
            <a:off x="457200" y="1600201"/>
            <a:ext cx="8229600" cy="466998"/>
          </a:xfrm>
        </p:spPr>
        <p:txBody>
          <a:bodyPr/>
          <a:lstStyle/>
          <a:p>
            <a:pPr marL="0" indent="0" eaLnBrk="1" hangingPunct="1">
              <a:buNone/>
            </a:pPr>
            <a:r>
              <a:rPr lang="en-US" altLang="en-US" sz="2000" b="1" dirty="0" smtClean="0"/>
              <a:t>Figure 19-34 [Continued]</a:t>
            </a:r>
            <a:endParaRPr lang="en-US" altLang="en-US" sz="2000" b="1" dirty="0"/>
          </a:p>
        </p:txBody>
      </p:sp>
      <p:pic>
        <p:nvPicPr>
          <p:cNvPr id="6" name="Picture 2" descr="An illustration where a 4 node is split, when data is added to a 2 to 3 to 4 tree. Node’s parent is 3 node. In example, 4 node is a middle child. Tree has node with values, P and Q as top node. Left child of top node is a, middle child has values, S, M, and L; Right child is f. Children of node with values, S, M, and L are as follows: b, c, d, and e. This tree is modified as follows: Top node has values, P, M, and Q. Children of top node is as follows: a, S, L, and f. b is S’s left child and c is S’s right child. d is L’s left child and e is L’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4382" t="7156" r="5947" b="10163"/>
          <a:stretch/>
        </p:blipFill>
        <p:spPr bwMode="auto">
          <a:xfrm>
            <a:off x="1825094" y="2654339"/>
            <a:ext cx="5493813" cy="2635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210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a:t>
            </a:r>
            <a:r>
              <a:rPr lang="en-US" altLang="en-US" sz="100" dirty="0"/>
              <a:t> </a:t>
            </a:r>
            <a:r>
              <a:rPr lang="en-US" altLang="en-US" dirty="0"/>
              <a:t>V</a:t>
            </a:r>
            <a:r>
              <a:rPr lang="en-US" altLang="en-US" sz="100" dirty="0"/>
              <a:t> </a:t>
            </a:r>
            <a:r>
              <a:rPr lang="en-US" altLang="en-US" dirty="0"/>
              <a:t>L Trees </a:t>
            </a:r>
            <a:r>
              <a:rPr lang="en-US" altLang="en-US" sz="2000" b="0" dirty="0" smtClean="0"/>
              <a:t>(3 </a:t>
            </a:r>
            <a:r>
              <a:rPr lang="en-US" altLang="en-US" sz="2000" b="0" dirty="0"/>
              <a:t>of 8</a:t>
            </a:r>
            <a:r>
              <a:rPr lang="en-US" altLang="en-US" sz="2000" b="0" dirty="0" smtClean="0"/>
              <a:t>)</a:t>
            </a:r>
            <a:endParaRPr lang="en-US" dirty="0"/>
          </a:p>
        </p:txBody>
      </p:sp>
      <p:sp>
        <p:nvSpPr>
          <p:cNvPr id="5" name="Text Placeholder 4"/>
          <p:cNvSpPr>
            <a:spLocks noGrp="1"/>
          </p:cNvSpPr>
          <p:nvPr>
            <p:ph type="body" idx="1"/>
          </p:nvPr>
        </p:nvSpPr>
        <p:spPr>
          <a:xfrm>
            <a:off x="457200" y="1600200"/>
            <a:ext cx="8229600" cy="786865"/>
          </a:xfrm>
        </p:spPr>
        <p:txBody>
          <a:bodyPr/>
          <a:lstStyle/>
          <a:p>
            <a:pPr marL="0" indent="0" eaLnBrk="1" hangingPunct="1">
              <a:buNone/>
            </a:pPr>
            <a:r>
              <a:rPr lang="en-US" altLang="en-US" sz="2000" b="1" dirty="0" smtClean="0"/>
              <a:t>Figure 19-3 </a:t>
            </a:r>
            <a:r>
              <a:rPr lang="en-US" altLang="en-US" sz="2000" dirty="0" smtClean="0"/>
              <a:t>Correcting </a:t>
            </a:r>
            <a:r>
              <a:rPr lang="en-US" altLang="en-US" sz="2000" dirty="0"/>
              <a:t>an imbalance in an </a:t>
            </a:r>
            <a:r>
              <a:rPr lang="en-US" altLang="en-US" sz="2000" dirty="0" smtClean="0"/>
              <a:t>A</a:t>
            </a:r>
            <a:r>
              <a:rPr lang="en-US" altLang="en-US" sz="100" dirty="0" smtClean="0"/>
              <a:t> </a:t>
            </a:r>
            <a:r>
              <a:rPr lang="en-US" altLang="en-US" sz="2000" dirty="0" smtClean="0"/>
              <a:t>V</a:t>
            </a:r>
            <a:r>
              <a:rPr lang="en-US" altLang="en-US" sz="100" dirty="0" smtClean="0"/>
              <a:t> </a:t>
            </a:r>
            <a:r>
              <a:rPr lang="en-US" altLang="en-US" sz="2000" dirty="0" smtClean="0"/>
              <a:t>L </a:t>
            </a:r>
            <a:r>
              <a:rPr lang="en-US" altLang="en-US" sz="2000" dirty="0"/>
              <a:t>tree due to an addition by using a single rotation to the left</a:t>
            </a:r>
          </a:p>
        </p:txBody>
      </p:sp>
      <p:pic>
        <p:nvPicPr>
          <p:cNvPr id="7" name="Picture 6" descr="An illustration shows how an imbalanced A V L tree is corrected, by rotating the tree once to the left, using two diagrams. In first diagram, a tree has 20 as top node and it is shaded. 20 has 10 as left child and 40 as right child. 40 has 30 as left child and 50 as right child. 60 is added as 50’s right child, which imbalances the tree. An arrow is marked below 20, to imply that the tree is going to be rotated to its left. In second diagram, tree undergoes single left rotation to avoid imbalance. Here, 40 becomes top node. 20 is 40’s left child and 50 is 40’s right child. 10 is 20’s left child and 30 is 20’s right child. 60 is 50’s right child. Nodes 20, 30 and 40 are shaded to imply that their positions have changed."/>
          <p:cNvPicPr>
            <a:picLocks noChangeAspect="1" noChangeArrowheads="1"/>
          </p:cNvPicPr>
          <p:nvPr/>
        </p:nvPicPr>
        <p:blipFill rotWithShape="1">
          <a:blip r:embed="rId2">
            <a:extLst>
              <a:ext uri="{28A0092B-C50C-407E-A947-70E740481C1C}">
                <a14:useLocalDpi xmlns:a14="http://schemas.microsoft.com/office/drawing/2010/main" val="0"/>
              </a:ext>
            </a:extLst>
          </a:blip>
          <a:srcRect l="4049" t="2905" r="10421" b="5662"/>
          <a:stretch/>
        </p:blipFill>
        <p:spPr bwMode="auto">
          <a:xfrm>
            <a:off x="1120160" y="2821819"/>
            <a:ext cx="6903680" cy="320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46136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Adding Data to 2-3-4 Trees </a:t>
            </a:r>
            <a:r>
              <a:rPr lang="en-US" altLang="en-US" sz="2000" b="0" dirty="0"/>
              <a:t>(</a:t>
            </a:r>
            <a:r>
              <a:rPr lang="en-US" altLang="en-US" sz="2000" b="0" dirty="0" smtClean="0"/>
              <a:t>11 </a:t>
            </a:r>
            <a:r>
              <a:rPr lang="en-US" altLang="en-US" sz="2000" b="0" dirty="0"/>
              <a:t>of 11)</a:t>
            </a:r>
            <a:endParaRPr lang="en-US" dirty="0"/>
          </a:p>
        </p:txBody>
      </p:sp>
      <p:sp>
        <p:nvSpPr>
          <p:cNvPr id="5" name="Text Placeholder 4"/>
          <p:cNvSpPr>
            <a:spLocks noGrp="1"/>
          </p:cNvSpPr>
          <p:nvPr>
            <p:ph type="body" idx="1"/>
          </p:nvPr>
        </p:nvSpPr>
        <p:spPr>
          <a:xfrm>
            <a:off x="457200" y="1600201"/>
            <a:ext cx="8229600" cy="459606"/>
          </a:xfrm>
        </p:spPr>
        <p:txBody>
          <a:bodyPr/>
          <a:lstStyle/>
          <a:p>
            <a:pPr marL="0" indent="0" eaLnBrk="1" hangingPunct="1">
              <a:buNone/>
            </a:pPr>
            <a:r>
              <a:rPr lang="en-US" altLang="en-US" sz="2000" b="1" dirty="0"/>
              <a:t>Figure 19-34 [Continued]</a:t>
            </a:r>
            <a:endParaRPr lang="en-US" altLang="en-US" sz="2000" dirty="0"/>
          </a:p>
        </p:txBody>
      </p:sp>
      <p:pic>
        <p:nvPicPr>
          <p:cNvPr id="6" name="Picture 2" descr="An illustration where a 4 node is split, when data is added to a 2 to 3 to 4 tree. Node’s parent is 3 node. In example, 4 node is a right child. Tree has node with values, P and Q as top node. Left child of top node is a, middle child is b; and right child has values, S, M, and L. Children of node with values, S, M, and L are as follows: c, d, e, and f. This tree is modified as follows: Top node has values, P, Q, and M. Children of top node is as follows: a, b, S, and L. c is S’s left child and d is S’s right child. e is L’s left child and f is L’s right child."/>
          <p:cNvPicPr>
            <a:picLocks noChangeAspect="1" noChangeArrowheads="1"/>
          </p:cNvPicPr>
          <p:nvPr/>
        </p:nvPicPr>
        <p:blipFill rotWithShape="1">
          <a:blip r:embed="rId2">
            <a:extLst>
              <a:ext uri="{28A0092B-C50C-407E-A947-70E740481C1C}">
                <a14:useLocalDpi xmlns:a14="http://schemas.microsoft.com/office/drawing/2010/main" val="0"/>
              </a:ext>
            </a:extLst>
          </a:blip>
          <a:srcRect l="8173" t="10396" r="5575" b="10396"/>
          <a:stretch/>
        </p:blipFill>
        <p:spPr bwMode="auto">
          <a:xfrm>
            <a:off x="1867629" y="2503301"/>
            <a:ext cx="5408743" cy="2525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19131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Removing Data from a 2-3-4 Tree</a:t>
            </a:r>
            <a:endParaRPr lang="en-US" dirty="0"/>
          </a:p>
        </p:txBody>
      </p:sp>
      <p:sp>
        <p:nvSpPr>
          <p:cNvPr id="3" name="Text Placeholder 2"/>
          <p:cNvSpPr>
            <a:spLocks noGrp="1"/>
          </p:cNvSpPr>
          <p:nvPr>
            <p:ph type="body" idx="1"/>
          </p:nvPr>
        </p:nvSpPr>
        <p:spPr/>
        <p:txBody>
          <a:bodyPr/>
          <a:lstStyle/>
          <a:p>
            <a:pPr eaLnBrk="1" hangingPunct="1"/>
            <a:r>
              <a:rPr lang="en-US" altLang="en-US" sz="2400" dirty="0"/>
              <a:t>Has same beginning as removal algorithm for a 2-3 tree</a:t>
            </a:r>
          </a:p>
          <a:p>
            <a:pPr eaLnBrk="1" hangingPunct="1"/>
            <a:r>
              <a:rPr lang="en-US" altLang="en-US" sz="2400" dirty="0"/>
              <a:t>Transform each 2-node into a </a:t>
            </a:r>
            <a:r>
              <a:rPr lang="en-US" altLang="en-US" sz="2400" dirty="0" smtClean="0"/>
              <a:t>3-node or </a:t>
            </a:r>
            <a:r>
              <a:rPr lang="en-US" altLang="en-US" sz="2400" dirty="0"/>
              <a:t>a 4-node</a:t>
            </a:r>
          </a:p>
          <a:p>
            <a:pPr eaLnBrk="1" hangingPunct="1"/>
            <a:r>
              <a:rPr lang="en-US" altLang="en-US" sz="2400" dirty="0"/>
              <a:t>Insertion and removal algorithms for 2-3-4 tree require fewer steps than for 2-3 tree</a:t>
            </a:r>
          </a:p>
        </p:txBody>
      </p:sp>
    </p:spTree>
    <p:extLst>
      <p:ext uri="{BB962C8B-B14F-4D97-AF65-F5344CB8AC3E}">
        <p14:creationId xmlns:p14="http://schemas.microsoft.com/office/powerpoint/2010/main" val="41303317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Red-Black Trees </a:t>
            </a:r>
            <a:r>
              <a:rPr lang="en-US" altLang="en-US" sz="2000" b="0" dirty="0" smtClean="0"/>
              <a:t>(1 of 3)</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t>A 2-3-4 tree requires more storage than binary search tree</a:t>
            </a:r>
          </a:p>
          <a:p>
            <a:pPr eaLnBrk="1" hangingPunct="1"/>
            <a:r>
              <a:rPr lang="en-US" altLang="en-US" sz="2400" dirty="0"/>
              <a:t>Red-black tree has advantages of a 2-3-4 tree but requires less storage</a:t>
            </a:r>
          </a:p>
          <a:p>
            <a:pPr eaLnBrk="1" hangingPunct="1"/>
            <a:r>
              <a:rPr lang="en-US" altLang="en-US" sz="2400" dirty="0"/>
              <a:t>In a red-black tree</a:t>
            </a:r>
            <a:r>
              <a:rPr lang="en-US" altLang="en-US" sz="2400" dirty="0" smtClean="0"/>
              <a:t>,</a:t>
            </a:r>
            <a:endParaRPr lang="en-US" altLang="en-US" sz="2400" dirty="0"/>
          </a:p>
          <a:p>
            <a:pPr lvl="1" eaLnBrk="1" hangingPunct="1"/>
            <a:r>
              <a:rPr lang="en-US" altLang="en-US" sz="2400" dirty="0"/>
              <a:t>Red pointers link 2-nodes that now contain values that were in a 3-node or a 4-node.</a:t>
            </a:r>
            <a:endParaRPr lang="en-US" altLang="en-US" sz="2400" b="1" dirty="0"/>
          </a:p>
        </p:txBody>
      </p:sp>
    </p:spTree>
    <p:extLst>
      <p:ext uri="{BB962C8B-B14F-4D97-AF65-F5344CB8AC3E}">
        <p14:creationId xmlns:p14="http://schemas.microsoft.com/office/powerpoint/2010/main" val="11824190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smtClean="0"/>
              <a:t>Red-Black Trees </a:t>
            </a:r>
            <a:r>
              <a:rPr lang="en-US" altLang="en-US" sz="2000" b="0" dirty="0" smtClean="0"/>
              <a:t>(2 of 3)</a:t>
            </a:r>
            <a:endParaRPr lang="en-US" dirty="0"/>
          </a:p>
        </p:txBody>
      </p:sp>
      <p:sp>
        <p:nvSpPr>
          <p:cNvPr id="5" name="Text Placeholder 4"/>
          <p:cNvSpPr>
            <a:spLocks noGrp="1"/>
          </p:cNvSpPr>
          <p:nvPr>
            <p:ph type="body" idx="1"/>
          </p:nvPr>
        </p:nvSpPr>
        <p:spPr>
          <a:xfrm>
            <a:off x="457200" y="1600200"/>
            <a:ext cx="8229600" cy="526983"/>
          </a:xfrm>
        </p:spPr>
        <p:txBody>
          <a:bodyPr/>
          <a:lstStyle/>
          <a:p>
            <a:pPr marL="0" indent="0" eaLnBrk="1" hangingPunct="1">
              <a:buNone/>
            </a:pPr>
            <a:r>
              <a:rPr lang="en-US" altLang="en-US" sz="2000" b="1" dirty="0" smtClean="0"/>
              <a:t>Figure 19-35 </a:t>
            </a:r>
            <a:r>
              <a:rPr lang="en-US" altLang="en-US" sz="2000" dirty="0" smtClean="0"/>
              <a:t>Red-black representations of </a:t>
            </a:r>
            <a:r>
              <a:rPr lang="en-US" altLang="en-US" sz="2000" dirty="0"/>
              <a:t>a 4-node and a </a:t>
            </a:r>
            <a:r>
              <a:rPr lang="en-US" altLang="en-US" sz="2000" dirty="0" smtClean="0"/>
              <a:t>3-node</a:t>
            </a:r>
            <a:endParaRPr lang="en-US" altLang="en-US" sz="2000" dirty="0"/>
          </a:p>
        </p:txBody>
      </p:sp>
      <p:pic>
        <p:nvPicPr>
          <p:cNvPr id="7" name="Picture 2" descr="A red black tree is as follows: top node is 37. 37’s left child is 30 and right child is 50. 30’s left child is 20 and right child is 35. 20’s left child is 10. 35’s left child is 33 and right child is 36. 33’s left child is 32 and right child is 34. 50’s left child is 39 and right child is 90. 39’s left child is 38 and right child is 40. 90’s left child is 70 and right child is 100. 70’s left child is 60 and right child is 80. Edges between following pairs are dotted: 37 to 50; 30 to 35; 20 to 10; 33 to 32; 33 to 34; 90 to 70."/>
          <p:cNvPicPr>
            <a:picLocks noChangeAspect="1" noChangeArrowheads="1"/>
          </p:cNvPicPr>
          <p:nvPr/>
        </p:nvPicPr>
        <p:blipFill rotWithShape="1">
          <a:blip r:embed="rId2">
            <a:extLst>
              <a:ext uri="{28A0092B-C50C-407E-A947-70E740481C1C}">
                <a14:useLocalDpi xmlns:a14="http://schemas.microsoft.com/office/drawing/2010/main" val="0"/>
              </a:ext>
            </a:extLst>
          </a:blip>
          <a:srcRect l="4064" t="2614" r="2055" b="4176"/>
          <a:stretch/>
        </p:blipFill>
        <p:spPr bwMode="auto">
          <a:xfrm>
            <a:off x="997040" y="2755466"/>
            <a:ext cx="7149921" cy="301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182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smtClean="0"/>
              <a:t>Red-Black Trees </a:t>
            </a:r>
            <a:r>
              <a:rPr lang="en-US" altLang="en-US" sz="2000" b="0" dirty="0" smtClean="0"/>
              <a:t>(3 of 3)</a:t>
            </a:r>
            <a:endParaRPr lang="en-US" dirty="0"/>
          </a:p>
        </p:txBody>
      </p:sp>
      <p:sp>
        <p:nvSpPr>
          <p:cNvPr id="5" name="Text Placeholder 4"/>
          <p:cNvSpPr>
            <a:spLocks noGrp="1"/>
          </p:cNvSpPr>
          <p:nvPr>
            <p:ph type="body" idx="1"/>
          </p:nvPr>
        </p:nvSpPr>
        <p:spPr>
          <a:xfrm>
            <a:off x="457200" y="1600200"/>
            <a:ext cx="8229600" cy="786865"/>
          </a:xfrm>
        </p:spPr>
        <p:txBody>
          <a:bodyPr/>
          <a:lstStyle/>
          <a:p>
            <a:pPr marL="0" indent="0">
              <a:buNone/>
            </a:pPr>
            <a:r>
              <a:rPr lang="en-US" altLang="en-US" sz="2000" b="1" dirty="0" smtClean="0"/>
              <a:t>Figure 19-36 </a:t>
            </a:r>
            <a:r>
              <a:rPr lang="en-US" altLang="en-US" sz="2000" dirty="0" smtClean="0"/>
              <a:t>A </a:t>
            </a:r>
            <a:r>
              <a:rPr lang="en-US" altLang="en-US" sz="2000" dirty="0"/>
              <a:t>red-black tree that represents </a:t>
            </a:r>
            <a:r>
              <a:rPr lang="en-US" altLang="en-US" sz="2000" dirty="0" smtClean="0"/>
              <a:t>the </a:t>
            </a:r>
            <a:r>
              <a:rPr lang="en-US" altLang="en-US" sz="2000" dirty="0"/>
              <a:t>2-3-4 tree in Figure 19-24 (see slide </a:t>
            </a:r>
            <a:r>
              <a:rPr lang="en-US" altLang="en-US" sz="2000" dirty="0" smtClean="0"/>
              <a:t>47)</a:t>
            </a:r>
            <a:endParaRPr lang="en-US" altLang="en-US" sz="2000" dirty="0"/>
          </a:p>
        </p:txBody>
      </p:sp>
      <p:pic>
        <p:nvPicPr>
          <p:cNvPr id="6" name="Picture 2" descr="A red black tree is as follows: top node is 37. 37’s left child is 30 and right child is 50. 30’s left child is 20 and right child is 35. 20’s left child is 10. 35’s left child is 33 and right child is 36. 33’s left child is 32 and right child is 34. 50’s left child is 39 and right child is 90. 39’s left child is 38 and right child is 40. 90’s left child is 70 and right child is 100. 70’s left child is 60 and right child is 80. Edges between following pairs are dotted: 37 to 50; 30 to 35; 20 to 10; 33 to 32; 33 to 34; 90 to 70."/>
          <p:cNvPicPr>
            <a:picLocks noChangeAspect="1" noChangeArrowheads="1"/>
          </p:cNvPicPr>
          <p:nvPr/>
        </p:nvPicPr>
        <p:blipFill rotWithShape="1">
          <a:blip r:embed="rId2">
            <a:extLst>
              <a:ext uri="{28A0092B-C50C-407E-A947-70E740481C1C}">
                <a14:useLocalDpi xmlns:a14="http://schemas.microsoft.com/office/drawing/2010/main" val="0"/>
              </a:ext>
            </a:extLst>
          </a:blip>
          <a:srcRect l="5137" t="5657" r="5448" b="4699"/>
          <a:stretch/>
        </p:blipFill>
        <p:spPr bwMode="auto">
          <a:xfrm>
            <a:off x="2139261" y="2559112"/>
            <a:ext cx="4865479" cy="317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70725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Searching and Traversing a </a:t>
            </a:r>
            <a:r>
              <a:rPr lang="en-US" altLang="en-US" dirty="0" smtClean="0"/>
              <a:t>Red-Black </a:t>
            </a:r>
            <a:r>
              <a:rPr lang="en-US" altLang="en-US" dirty="0"/>
              <a:t>Tree</a:t>
            </a:r>
            <a:endParaRPr lang="en-US" dirty="0"/>
          </a:p>
        </p:txBody>
      </p:sp>
      <p:sp>
        <p:nvSpPr>
          <p:cNvPr id="3" name="Text Placeholder 2"/>
          <p:cNvSpPr>
            <a:spLocks noGrp="1"/>
          </p:cNvSpPr>
          <p:nvPr>
            <p:ph type="body" idx="1"/>
          </p:nvPr>
        </p:nvSpPr>
        <p:spPr/>
        <p:txBody>
          <a:bodyPr/>
          <a:lstStyle/>
          <a:p>
            <a:pPr eaLnBrk="1" hangingPunct="1"/>
            <a:r>
              <a:rPr lang="en-US" altLang="en-US" sz="2400" dirty="0"/>
              <a:t>A red-black tree is a binary search tree</a:t>
            </a:r>
          </a:p>
          <a:p>
            <a:pPr eaLnBrk="1" hangingPunct="1"/>
            <a:r>
              <a:rPr lang="en-US" altLang="en-US" sz="2400" dirty="0"/>
              <a:t>Thus, search and traversal</a:t>
            </a:r>
          </a:p>
          <a:p>
            <a:pPr lvl="1" eaLnBrk="1" hangingPunct="1"/>
            <a:r>
              <a:rPr lang="en-US" altLang="en-US" sz="2400" dirty="0"/>
              <a:t>Use algorithms for binary search tree</a:t>
            </a:r>
          </a:p>
          <a:p>
            <a:pPr lvl="1" eaLnBrk="1" hangingPunct="1"/>
            <a:r>
              <a:rPr lang="en-US" altLang="en-US" sz="2400" dirty="0"/>
              <a:t>Simply ignore color of pointers</a:t>
            </a:r>
          </a:p>
        </p:txBody>
      </p:sp>
    </p:spTree>
    <p:extLst>
      <p:ext uri="{BB962C8B-B14F-4D97-AF65-F5344CB8AC3E}">
        <p14:creationId xmlns:p14="http://schemas.microsoft.com/office/powerpoint/2010/main" val="9092528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smtClean="0"/>
              <a:t>Adding to and Removing from a Red-Black Tree </a:t>
            </a:r>
            <a:r>
              <a:rPr lang="en-US" altLang="en-US" sz="2000" b="0" dirty="0" smtClean="0"/>
              <a:t>(1 of 7)</a:t>
            </a:r>
            <a:endParaRPr lang="en-US" sz="2000" b="0" dirty="0"/>
          </a:p>
        </p:txBody>
      </p:sp>
      <p:sp>
        <p:nvSpPr>
          <p:cNvPr id="2" name="Text Placeholder 1"/>
          <p:cNvSpPr>
            <a:spLocks noGrp="1"/>
          </p:cNvSpPr>
          <p:nvPr>
            <p:ph type="body" idx="1"/>
          </p:nvPr>
        </p:nvSpPr>
        <p:spPr/>
        <p:txBody>
          <a:bodyPr/>
          <a:lstStyle/>
          <a:p>
            <a:pPr eaLnBrk="1" hangingPunct="1"/>
            <a:r>
              <a:rPr lang="en-US" altLang="en-US" sz="2400" dirty="0"/>
              <a:t>Red-black tree represents a 2-3-4 tree</a:t>
            </a:r>
          </a:p>
          <a:p>
            <a:pPr lvl="1" eaLnBrk="1" hangingPunct="1"/>
            <a:r>
              <a:rPr lang="en-US" altLang="en-US" sz="2400" dirty="0"/>
              <a:t>Simply adjust 2-3-4 addition algorithms</a:t>
            </a:r>
          </a:p>
          <a:p>
            <a:pPr lvl="1" eaLnBrk="1" hangingPunct="1"/>
            <a:r>
              <a:rPr lang="en-US" altLang="en-US" sz="2400" dirty="0"/>
              <a:t>Accommodate red-black representation</a:t>
            </a:r>
          </a:p>
          <a:p>
            <a:pPr eaLnBrk="1" hangingPunct="1"/>
            <a:r>
              <a:rPr lang="en-US" altLang="en-US" sz="2400" dirty="0"/>
              <a:t>Splitting equivalent of a 4-node requires simple color changes</a:t>
            </a:r>
          </a:p>
          <a:p>
            <a:pPr lvl="1" eaLnBrk="1" hangingPunct="1"/>
            <a:r>
              <a:rPr lang="en-US" altLang="en-US" sz="2400" dirty="0"/>
              <a:t>Pointer changes called rotations result in a shorter tree</a:t>
            </a:r>
          </a:p>
        </p:txBody>
      </p:sp>
    </p:spTree>
    <p:extLst>
      <p:ext uri="{BB962C8B-B14F-4D97-AF65-F5344CB8AC3E}">
        <p14:creationId xmlns:p14="http://schemas.microsoft.com/office/powerpoint/2010/main" val="37184865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smtClean="0"/>
              <a:t>Adding to and Removing from a Red-Black Tree </a:t>
            </a:r>
            <a:r>
              <a:rPr lang="en-US" altLang="en-US" sz="2000" b="0" dirty="0" smtClean="0"/>
              <a:t>(2 of 7</a:t>
            </a:r>
            <a:r>
              <a:rPr lang="en-US" altLang="en-US" sz="2000" b="0" dirty="0"/>
              <a:t>)</a:t>
            </a:r>
            <a:endParaRPr lang="en-US" dirty="0"/>
          </a:p>
        </p:txBody>
      </p:sp>
      <p:sp>
        <p:nvSpPr>
          <p:cNvPr id="6" name="Text Placeholder 5"/>
          <p:cNvSpPr>
            <a:spLocks noGrp="1"/>
          </p:cNvSpPr>
          <p:nvPr>
            <p:ph type="body" idx="1"/>
          </p:nvPr>
        </p:nvSpPr>
        <p:spPr>
          <a:xfrm>
            <a:off x="457200" y="1600200"/>
            <a:ext cx="8229600" cy="507733"/>
          </a:xfrm>
        </p:spPr>
        <p:txBody>
          <a:bodyPr/>
          <a:lstStyle/>
          <a:p>
            <a:pPr marL="0" indent="0" eaLnBrk="1" hangingPunct="1">
              <a:buNone/>
            </a:pPr>
            <a:r>
              <a:rPr lang="en-US" altLang="en-US" sz="2000" b="1" dirty="0" smtClean="0"/>
              <a:t>Figure 19-37 </a:t>
            </a:r>
            <a:r>
              <a:rPr lang="en-US" altLang="en-US" sz="2000" dirty="0" smtClean="0"/>
              <a:t>Splitting </a:t>
            </a:r>
            <a:r>
              <a:rPr lang="en-US" altLang="en-US" sz="2000" dirty="0"/>
              <a:t>a red-black representation </a:t>
            </a:r>
            <a:r>
              <a:rPr lang="en-US" altLang="en-US" sz="2000" dirty="0" smtClean="0"/>
              <a:t>of </a:t>
            </a:r>
            <a:r>
              <a:rPr lang="en-US" altLang="en-US" sz="2000" dirty="0"/>
              <a:t>a 4-node root</a:t>
            </a:r>
          </a:p>
        </p:txBody>
      </p:sp>
      <p:pic>
        <p:nvPicPr>
          <p:cNvPr id="4" name="Picture 2" descr="Two diagrams of a red black tree with a 4 node root illustrate color changes by splitting a red black representation. Diagram on the left displays a root node M that has red pointers towards its left sub node S and right sub node L. S has a left child a and a right child b. L has a left child c and a right child d. A double bar right wards arrow placed between the two diagrams, with a label color changes points towards the diagram on the right. Diagram on right displays the color change with the root M having black pointers towards its sub nodes S and L. "/>
          <p:cNvPicPr>
            <a:picLocks noChangeAspect="1" noChangeArrowheads="1"/>
          </p:cNvPicPr>
          <p:nvPr/>
        </p:nvPicPr>
        <p:blipFill rotWithShape="1">
          <a:blip r:embed="rId2">
            <a:extLst>
              <a:ext uri="{28A0092B-C50C-407E-A947-70E740481C1C}">
                <a14:useLocalDpi xmlns:a14="http://schemas.microsoft.com/office/drawing/2010/main" val="0"/>
              </a:ext>
            </a:extLst>
          </a:blip>
          <a:srcRect l="8009" t="9416" r="7003" b="8282"/>
          <a:stretch/>
        </p:blipFill>
        <p:spPr bwMode="auto">
          <a:xfrm>
            <a:off x="2029316" y="2603346"/>
            <a:ext cx="5085368" cy="196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1615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smtClean="0"/>
              <a:t>Adding to and Removing from a Red-Black Tree </a:t>
            </a:r>
            <a:r>
              <a:rPr lang="en-US" altLang="en-US" sz="2000" b="0" dirty="0" smtClean="0"/>
              <a:t>(3 of 7</a:t>
            </a:r>
            <a:r>
              <a:rPr lang="en-US" altLang="en-US" sz="2000" b="0" dirty="0"/>
              <a:t>)</a:t>
            </a:r>
            <a:endParaRPr lang="en-US" dirty="0"/>
          </a:p>
        </p:txBody>
      </p:sp>
      <p:sp>
        <p:nvSpPr>
          <p:cNvPr id="5" name="Text Placeholder 4"/>
          <p:cNvSpPr>
            <a:spLocks noGrp="1"/>
          </p:cNvSpPr>
          <p:nvPr>
            <p:ph type="body" idx="1"/>
          </p:nvPr>
        </p:nvSpPr>
        <p:spPr>
          <a:xfrm>
            <a:off x="457200" y="1600200"/>
            <a:ext cx="8229600" cy="767615"/>
          </a:xfrm>
        </p:spPr>
        <p:txBody>
          <a:bodyPr/>
          <a:lstStyle/>
          <a:p>
            <a:pPr marL="0" indent="0" eaLnBrk="1" hangingPunct="1">
              <a:buNone/>
            </a:pPr>
            <a:r>
              <a:rPr lang="en-US" altLang="en-US" sz="2000" b="1" dirty="0" smtClean="0"/>
              <a:t>Figure 19-38 </a:t>
            </a:r>
            <a:r>
              <a:rPr lang="en-US" altLang="en-US" sz="2000" dirty="0" smtClean="0"/>
              <a:t>Splitting </a:t>
            </a:r>
            <a:r>
              <a:rPr lang="en-US" altLang="en-US" sz="2000" dirty="0"/>
              <a:t>a red-black representation </a:t>
            </a:r>
            <a:r>
              <a:rPr lang="en-US" altLang="en-US" sz="2000" dirty="0" smtClean="0"/>
              <a:t>of </a:t>
            </a:r>
            <a:r>
              <a:rPr lang="en-US" altLang="en-US" sz="2000" dirty="0"/>
              <a:t>a 4-node whose parent is a 2-node</a:t>
            </a:r>
          </a:p>
        </p:txBody>
      </p:sp>
      <p:pic>
        <p:nvPicPr>
          <p:cNvPr id="6" name="Picture 2" descr="Two diagrams illustrate color changes by splitting a red black representation of a 4 node whose parent is a 2 node. Diagram (a) with the label, The 4 node is a left child displays a Parent node, P with black pointers towards its two children. The left child M and the right child e. M has red pointers pointing to its left child S and right child L. Left child S has a left child a and a right child b. L has a left child c and a right child d. The right child, e of the parent node does not have any children. The diagram on the right displays the color change in the left pointer of the parent node P pointing to the left child M, that changes to red from black. "/>
          <p:cNvPicPr>
            <a:picLocks noChangeAspect="1" noChangeArrowheads="1"/>
          </p:cNvPicPr>
          <p:nvPr/>
        </p:nvPicPr>
        <p:blipFill rotWithShape="1">
          <a:blip r:embed="rId2">
            <a:extLst>
              <a:ext uri="{28A0092B-C50C-407E-A947-70E740481C1C}">
                <a14:useLocalDpi xmlns:a14="http://schemas.microsoft.com/office/drawing/2010/main" val="0"/>
              </a:ext>
            </a:extLst>
          </a:blip>
          <a:srcRect l="9932" t="6676" r="11743" b="5138"/>
          <a:stretch/>
        </p:blipFill>
        <p:spPr bwMode="auto">
          <a:xfrm>
            <a:off x="1952013" y="2762766"/>
            <a:ext cx="5239974" cy="2974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90869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smtClean="0"/>
              <a:t>Adding to and Removing from a Red-Black Tree </a:t>
            </a:r>
            <a:r>
              <a:rPr lang="en-US" altLang="en-US" sz="2000" b="0" dirty="0" smtClean="0"/>
              <a:t>(4 of 7</a:t>
            </a:r>
            <a:r>
              <a:rPr lang="en-US" altLang="en-US" sz="2000" b="0" dirty="0"/>
              <a:t>)</a:t>
            </a:r>
            <a:endParaRPr lang="en-US" dirty="0"/>
          </a:p>
        </p:txBody>
      </p:sp>
      <p:sp>
        <p:nvSpPr>
          <p:cNvPr id="6" name="Text Placeholder 5"/>
          <p:cNvSpPr>
            <a:spLocks noGrp="1"/>
          </p:cNvSpPr>
          <p:nvPr>
            <p:ph type="body" idx="1"/>
          </p:nvPr>
        </p:nvSpPr>
        <p:spPr>
          <a:xfrm>
            <a:off x="457200" y="1600200"/>
            <a:ext cx="8229600" cy="431257"/>
          </a:xfrm>
        </p:spPr>
        <p:txBody>
          <a:bodyPr/>
          <a:lstStyle/>
          <a:p>
            <a:pPr marL="0" indent="0" eaLnBrk="1" hangingPunct="1">
              <a:buNone/>
            </a:pPr>
            <a:r>
              <a:rPr lang="en-US" altLang="en-US" sz="2000" b="1" dirty="0" smtClean="0"/>
              <a:t>Figure 19-38 [Continued]</a:t>
            </a:r>
            <a:endParaRPr lang="en-US" altLang="en-US" sz="2000" b="1" dirty="0"/>
          </a:p>
        </p:txBody>
      </p:sp>
      <p:pic>
        <p:nvPicPr>
          <p:cNvPr id="4" name="Picture 2" descr="Two diagrams illustrate the color change by splitting a red black representation of a 4 node whose parent is a 2 node. Diagram on the left has the parent node P with black pointers pointing towards its left child a and right child M. Left child a has no children. Right child M has red pointers pointing towards its left child S and right child L. Left child S had a left child b and a right child c. Right child L has a left child d and a right child e. Diagram on the right represent the color change in the pointers of the root P pointing to its right child changed to a red pointer. The pointers of the right child M is changed to black from red."/>
          <p:cNvPicPr>
            <a:picLocks noChangeAspect="1" noChangeArrowheads="1"/>
          </p:cNvPicPr>
          <p:nvPr/>
        </p:nvPicPr>
        <p:blipFill rotWithShape="1">
          <a:blip r:embed="rId2">
            <a:extLst>
              <a:ext uri="{28A0092B-C50C-407E-A947-70E740481C1C}">
                <a14:useLocalDpi xmlns:a14="http://schemas.microsoft.com/office/drawing/2010/main" val="0"/>
              </a:ext>
            </a:extLst>
          </a:blip>
          <a:srcRect l="10384" t="7431" r="6500" b="4444"/>
          <a:stretch/>
        </p:blipFill>
        <p:spPr bwMode="auto">
          <a:xfrm>
            <a:off x="1957231" y="2522346"/>
            <a:ext cx="5229538" cy="2883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5518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a:t>
            </a:r>
            <a:r>
              <a:rPr lang="en-US" altLang="en-US" sz="100" dirty="0"/>
              <a:t> </a:t>
            </a:r>
            <a:r>
              <a:rPr lang="en-US" altLang="en-US" dirty="0"/>
              <a:t>V</a:t>
            </a:r>
            <a:r>
              <a:rPr lang="en-US" altLang="en-US" sz="100" dirty="0"/>
              <a:t> </a:t>
            </a:r>
            <a:r>
              <a:rPr lang="en-US" altLang="en-US" dirty="0"/>
              <a:t>L Trees </a:t>
            </a:r>
            <a:r>
              <a:rPr lang="en-US" altLang="en-US" sz="2000" b="0" dirty="0" smtClean="0"/>
              <a:t>(4 </a:t>
            </a:r>
            <a:r>
              <a:rPr lang="en-US" altLang="en-US" sz="2000" b="0" dirty="0"/>
              <a:t>of </a:t>
            </a:r>
            <a:r>
              <a:rPr lang="en-US" altLang="en-US" sz="2000" b="0" dirty="0" smtClean="0"/>
              <a:t>8)</a:t>
            </a:r>
            <a:endParaRPr lang="en-US" dirty="0"/>
          </a:p>
        </p:txBody>
      </p:sp>
      <p:sp>
        <p:nvSpPr>
          <p:cNvPr id="5" name="Text Placeholder 4"/>
          <p:cNvSpPr>
            <a:spLocks noGrp="1"/>
          </p:cNvSpPr>
          <p:nvPr>
            <p:ph type="body" idx="1"/>
          </p:nvPr>
        </p:nvSpPr>
        <p:spPr>
          <a:xfrm>
            <a:off x="457200" y="1600201"/>
            <a:ext cx="8229600" cy="469232"/>
          </a:xfrm>
        </p:spPr>
        <p:txBody>
          <a:bodyPr/>
          <a:lstStyle/>
          <a:p>
            <a:pPr marL="0" indent="0" eaLnBrk="1" hangingPunct="1">
              <a:buNone/>
            </a:pPr>
            <a:r>
              <a:rPr lang="en-US" altLang="en-US" sz="2000" b="1" dirty="0"/>
              <a:t>Figure 19-3 [Continued]</a:t>
            </a:r>
          </a:p>
        </p:txBody>
      </p:sp>
      <p:pic>
        <p:nvPicPr>
          <p:cNvPr id="6" name="Picture 2" descr="An illustration for a single left rotation in an A V L tree, whose height decreases. Before rotation, a binary tree has 20 as top node and it is shaded. 20 has T sub 1 as left child and 40 as right child. 40 has T sub 2 as left child and T sub 3 as right child. Here, T sub 1 and T sub 2 are of height h and T sub 3 is of height h plus 1. An arrow is marked below 20, to imply that the tree is going to be rotated to its left. After rotation, tree has 40 as top node. 20 is 40’s left child and T sub 3 is 40’s right child. T sub 1 is 20’s left child and T sub 2 is 20’s right child. Here, 40, 20 and T sub 2 are shaded, to imply that their positions have changed."/>
          <p:cNvPicPr>
            <a:picLocks noChangeAspect="1" noChangeArrowheads="1"/>
          </p:cNvPicPr>
          <p:nvPr/>
        </p:nvPicPr>
        <p:blipFill rotWithShape="1">
          <a:blip r:embed="rId2">
            <a:extLst>
              <a:ext uri="{28A0092B-C50C-407E-A947-70E740481C1C}">
                <a14:useLocalDpi xmlns:a14="http://schemas.microsoft.com/office/drawing/2010/main" val="0"/>
              </a:ext>
            </a:extLst>
          </a:blip>
          <a:srcRect l="5259" t="3686" r="7519" b="3487"/>
          <a:stretch/>
        </p:blipFill>
        <p:spPr bwMode="auto">
          <a:xfrm>
            <a:off x="1773428" y="2267497"/>
            <a:ext cx="5597144" cy="3887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86310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Adding to and Removing from a Red-Black Tree </a:t>
            </a:r>
            <a:r>
              <a:rPr lang="en-US" altLang="en-US" sz="2000" b="0" dirty="0" smtClean="0"/>
              <a:t>(5 of 7</a:t>
            </a:r>
            <a:r>
              <a:rPr lang="en-US" altLang="en-US" sz="2000" b="0" dirty="0"/>
              <a:t>)</a:t>
            </a:r>
            <a:endParaRPr lang="en-US" dirty="0"/>
          </a:p>
        </p:txBody>
      </p:sp>
      <p:sp>
        <p:nvSpPr>
          <p:cNvPr id="3" name="Text Placeholder 2"/>
          <p:cNvSpPr>
            <a:spLocks noGrp="1"/>
          </p:cNvSpPr>
          <p:nvPr>
            <p:ph type="body" idx="1"/>
          </p:nvPr>
        </p:nvSpPr>
        <p:spPr>
          <a:xfrm>
            <a:off x="457200" y="1600201"/>
            <a:ext cx="8229600" cy="719488"/>
          </a:xfrm>
        </p:spPr>
        <p:txBody>
          <a:bodyPr/>
          <a:lstStyle/>
          <a:p>
            <a:pPr marL="0" indent="0" eaLnBrk="1" hangingPunct="1">
              <a:buNone/>
            </a:pPr>
            <a:r>
              <a:rPr lang="en-US" altLang="en-US" sz="2000" b="1" dirty="0" smtClean="0"/>
              <a:t>Figure 19-39 </a:t>
            </a:r>
            <a:r>
              <a:rPr lang="en-US" altLang="en-US" sz="2000" dirty="0" smtClean="0"/>
              <a:t>Splitting </a:t>
            </a:r>
            <a:r>
              <a:rPr lang="en-US" altLang="en-US" sz="2000" dirty="0"/>
              <a:t>a red-black representation </a:t>
            </a:r>
            <a:r>
              <a:rPr lang="en-US" altLang="en-US" sz="2000" dirty="0" smtClean="0"/>
              <a:t>of </a:t>
            </a:r>
            <a:r>
              <a:rPr lang="en-US" altLang="en-US" sz="2000" dirty="0"/>
              <a:t>a 4-node whose parent is a 3-node</a:t>
            </a:r>
          </a:p>
        </p:txBody>
      </p:sp>
      <p:pic>
        <p:nvPicPr>
          <p:cNvPr id="4" name="Picture 2" descr="Three part diagram of a red black representation illustrate rotation and color changes. Diagram (a) labeled, The 4 node is a left child represents a parent node P with a black pointer pointing towards its left child M and a red pointer pointing towards its right child Q. M has red pointers pointing towards its left child S and right child L. S has two children with left child as a and right child as b. Right child L has two children, left child c and right child d. The right child Q has black pointers towards its two children, left child e and right child f. A double bar arrow points down towards a diagram on right with color changes. The black pointers of the parent node P changes to red and the red pointers of the node M changes to black. Diagram on the left below diagram (a) represents rotation and color changes. Q is the root node with a red pointer towards its left child P and a black pointer towards its right child f. P has two children and has black pointers pointing towards its left child M and right child e. A curved rightward arrow beside the right child e points to a label that reads, Rotation and color changes. M has red pointers towards its two children S and L."/>
          <p:cNvPicPr>
            <a:picLocks noChangeAspect="1" noChangeArrowheads="1"/>
          </p:cNvPicPr>
          <p:nvPr/>
        </p:nvPicPr>
        <p:blipFill rotWithShape="1">
          <a:blip r:embed="rId2">
            <a:extLst>
              <a:ext uri="{28A0092B-C50C-407E-A947-70E740481C1C}">
                <a14:useLocalDpi xmlns:a14="http://schemas.microsoft.com/office/drawing/2010/main" val="0"/>
              </a:ext>
            </a:extLst>
          </a:blip>
          <a:srcRect l="8972" t="4064" r="7365" b="2512"/>
          <a:stretch/>
        </p:blipFill>
        <p:spPr bwMode="auto">
          <a:xfrm>
            <a:off x="2866922" y="2512212"/>
            <a:ext cx="3410155" cy="381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64151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Adding to and Removing from a Red-Black Tree </a:t>
            </a:r>
            <a:r>
              <a:rPr lang="en-US" altLang="en-US" sz="2000" b="0" dirty="0" smtClean="0"/>
              <a:t>(6 of 7</a:t>
            </a:r>
            <a:r>
              <a:rPr lang="en-US" altLang="en-US" sz="2000" b="0" dirty="0"/>
              <a:t>)</a:t>
            </a:r>
            <a:endParaRPr lang="en-US" dirty="0"/>
          </a:p>
        </p:txBody>
      </p:sp>
      <p:sp>
        <p:nvSpPr>
          <p:cNvPr id="3" name="Text Placeholder 2"/>
          <p:cNvSpPr>
            <a:spLocks noGrp="1"/>
          </p:cNvSpPr>
          <p:nvPr>
            <p:ph type="body" idx="1"/>
          </p:nvPr>
        </p:nvSpPr>
        <p:spPr>
          <a:xfrm>
            <a:off x="457200" y="1600200"/>
            <a:ext cx="8229600" cy="449981"/>
          </a:xfrm>
        </p:spPr>
        <p:txBody>
          <a:bodyPr/>
          <a:lstStyle/>
          <a:p>
            <a:pPr marL="0" indent="0" eaLnBrk="1" hangingPunct="1">
              <a:buNone/>
            </a:pPr>
            <a:r>
              <a:rPr lang="en-US" altLang="en-US" sz="2000" b="1" dirty="0" smtClean="0"/>
              <a:t>Figure 19-39 [Continued]</a:t>
            </a:r>
            <a:endParaRPr lang="en-US" altLang="en-US" sz="2000" b="1" dirty="0"/>
          </a:p>
        </p:txBody>
      </p:sp>
      <p:pic>
        <p:nvPicPr>
          <p:cNvPr id="5" name="Picture 2" descr="Three part diagram of a red black representation illustrate rotation and color changes by splitting. Diagram (b) labeled, The 4 node is a middle child represents a parent node P with two children. It has a black pointer towards its left child a and a red pointer towards its right child Q. Q has its black pointers pointing towards its two children, left child M and right child f. M has red pointers on its left child S and right child L. S has a left child b and a right child c. L has a left child d and a right child e. A double bar arrow from diagram (b) points to a diagram on the right that displays rotation and color changes. In this diagram, M is the root node with red pointers pointing towards its left child P and right child Q. P has two children and has black pointers pointing to its left child a and right child S. S has a left child b and a right child c. Right child Q has black pointers pointing towards its left child L and right child f. L has a left child d and a right child e. Diagram on the left displays Q as a parent node with a red pointer pointing towards its left child P and a black pointer towards its right child f. P has two children and its black pointers point to its left child a and right child M. M has red pointers pointing to its left child S and right child L. S has two children, left child b and right child c. L has two children, left child d and right child e. Beside the diagram is a double bar rightward arrow labeled, Rotation and color changes pointing towards the diagram on right.  "/>
          <p:cNvPicPr>
            <a:picLocks noChangeAspect="1" noChangeArrowheads="1"/>
          </p:cNvPicPr>
          <p:nvPr/>
        </p:nvPicPr>
        <p:blipFill rotWithShape="1">
          <a:blip r:embed="rId2">
            <a:extLst>
              <a:ext uri="{28A0092B-C50C-407E-A947-70E740481C1C}">
                <a14:useLocalDpi xmlns:a14="http://schemas.microsoft.com/office/drawing/2010/main" val="0"/>
              </a:ext>
            </a:extLst>
          </a:blip>
          <a:srcRect l="2827" t="3775" r="4410" b="2163"/>
          <a:stretch/>
        </p:blipFill>
        <p:spPr bwMode="auto">
          <a:xfrm>
            <a:off x="2658505" y="2210628"/>
            <a:ext cx="3826989" cy="4095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43710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Adding to and Removing from a Red-Black Tree </a:t>
            </a:r>
            <a:r>
              <a:rPr lang="en-US" altLang="en-US" sz="2000" b="0" dirty="0" smtClean="0"/>
              <a:t>(7 of 7</a:t>
            </a:r>
            <a:r>
              <a:rPr lang="en-US" altLang="en-US" sz="2000" b="0" dirty="0"/>
              <a:t>)</a:t>
            </a:r>
            <a:endParaRPr lang="en-US" dirty="0"/>
          </a:p>
        </p:txBody>
      </p:sp>
      <p:sp>
        <p:nvSpPr>
          <p:cNvPr id="3" name="Text Placeholder 2"/>
          <p:cNvSpPr>
            <a:spLocks noGrp="1"/>
          </p:cNvSpPr>
          <p:nvPr>
            <p:ph type="body" idx="1"/>
          </p:nvPr>
        </p:nvSpPr>
        <p:spPr>
          <a:xfrm>
            <a:off x="457200" y="1600200"/>
            <a:ext cx="8229600" cy="478857"/>
          </a:xfrm>
        </p:spPr>
        <p:txBody>
          <a:bodyPr/>
          <a:lstStyle/>
          <a:p>
            <a:pPr marL="0" indent="0" eaLnBrk="1" hangingPunct="1">
              <a:buNone/>
            </a:pPr>
            <a:r>
              <a:rPr lang="en-US" altLang="en-US" sz="2000" b="1" dirty="0"/>
              <a:t>Figure 19-39 [Continued]</a:t>
            </a:r>
            <a:endParaRPr lang="en-US" altLang="en-US" sz="2000" dirty="0"/>
          </a:p>
        </p:txBody>
      </p:sp>
      <p:pic>
        <p:nvPicPr>
          <p:cNvPr id="4" name="Picture 2" descr="Three part diagram of a red black representation illustrate rotation and color changes by splitting. Diagram (c) labeled, The 4 node is a right child represents a parent node P with two children. It has a black pointer towards its left child a and a red pointer towards its right child Q. Q has its black pointers pointing towards its two children, left child b and right child M. M has red pointers on its left child S and right child L. S has a left child c and a right child d. L has a left child e and a right child f. A double bar arrow from diagram (c) points to a diagram on the right that displays rotation and color changes. In this diagram, Q is the root node with red pointers pointing towards its left child P and right child M. P has two children and has black pointers pointing to its left child a and right child b. Right child M has black pointers pointing towards its left child S and right child L. S has a left child c and a right child d. L has a left child e and a right child f. Diagram on the left displays Q as a parent node with a red pointer pointing towards its left child P and a black pointer towards its right child M. P has two children and its black pointers point to its left child a and right child b. M has red pointers pointing to its left child S and right child L. S has two children, left child c and right child d. L has two children, left child e and right child f. Beside the diagram is a double bar rightward arrow labeled, Color changes pointing towards the diagram on right.  "/>
          <p:cNvPicPr>
            <a:picLocks noChangeAspect="1" noChangeArrowheads="1"/>
          </p:cNvPicPr>
          <p:nvPr/>
        </p:nvPicPr>
        <p:blipFill rotWithShape="1">
          <a:blip r:embed="rId2">
            <a:extLst>
              <a:ext uri="{28A0092B-C50C-407E-A947-70E740481C1C}">
                <a14:useLocalDpi xmlns:a14="http://schemas.microsoft.com/office/drawing/2010/main" val="0"/>
              </a:ext>
            </a:extLst>
          </a:blip>
          <a:srcRect l="4982" t="4102" r="4653" b="2852"/>
          <a:stretch/>
        </p:blipFill>
        <p:spPr bwMode="auto">
          <a:xfrm>
            <a:off x="2440653" y="2384699"/>
            <a:ext cx="4262694" cy="3673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07758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IN"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102271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a:t>
            </a:r>
            <a:r>
              <a:rPr lang="en-US" altLang="en-US" sz="100" dirty="0"/>
              <a:t> </a:t>
            </a:r>
            <a:r>
              <a:rPr lang="en-US" altLang="en-US" dirty="0"/>
              <a:t>V</a:t>
            </a:r>
            <a:r>
              <a:rPr lang="en-US" altLang="en-US" sz="100" dirty="0"/>
              <a:t> </a:t>
            </a:r>
            <a:r>
              <a:rPr lang="en-US" altLang="en-US" dirty="0"/>
              <a:t>L Trees </a:t>
            </a:r>
            <a:r>
              <a:rPr lang="en-US" altLang="en-US" sz="2000" b="0" dirty="0" smtClean="0"/>
              <a:t>(5 </a:t>
            </a:r>
            <a:r>
              <a:rPr lang="en-US" altLang="en-US" sz="2000" b="0" dirty="0"/>
              <a:t>of </a:t>
            </a:r>
            <a:r>
              <a:rPr lang="en-US" altLang="en-US" sz="2000" b="0" dirty="0" smtClean="0"/>
              <a:t>8)</a:t>
            </a:r>
            <a:endParaRPr lang="en-US" dirty="0"/>
          </a:p>
        </p:txBody>
      </p:sp>
      <p:sp>
        <p:nvSpPr>
          <p:cNvPr id="5" name="Text Placeholder 4"/>
          <p:cNvSpPr>
            <a:spLocks noGrp="1"/>
          </p:cNvSpPr>
          <p:nvPr>
            <p:ph type="body" idx="1"/>
          </p:nvPr>
        </p:nvSpPr>
        <p:spPr>
          <a:xfrm>
            <a:off x="457200" y="1600200"/>
            <a:ext cx="8229600" cy="680987"/>
          </a:xfrm>
        </p:spPr>
        <p:txBody>
          <a:bodyPr/>
          <a:lstStyle/>
          <a:p>
            <a:pPr marL="0" indent="0" eaLnBrk="1" hangingPunct="1">
              <a:buNone/>
            </a:pPr>
            <a:r>
              <a:rPr lang="en-US" altLang="en-US" sz="2000" b="1" dirty="0" smtClean="0"/>
              <a:t>Figure 19-4 </a:t>
            </a:r>
            <a:r>
              <a:rPr lang="en-US" altLang="en-US" sz="2000" dirty="0" smtClean="0"/>
              <a:t>A </a:t>
            </a:r>
            <a:r>
              <a:rPr lang="en-US" altLang="en-US" sz="2000" dirty="0"/>
              <a:t>single rotation to the left that does not </a:t>
            </a:r>
            <a:r>
              <a:rPr lang="en-US" altLang="en-US" sz="2000" dirty="0" smtClean="0"/>
              <a:t>affect </a:t>
            </a:r>
            <a:r>
              <a:rPr lang="en-US" altLang="en-US" sz="2000" dirty="0"/>
              <a:t>the height of an </a:t>
            </a:r>
            <a:r>
              <a:rPr lang="en-US" altLang="en-US" sz="2000" dirty="0" smtClean="0"/>
              <a:t>A</a:t>
            </a:r>
            <a:r>
              <a:rPr lang="en-US" altLang="en-US" sz="100" dirty="0" smtClean="0"/>
              <a:t> </a:t>
            </a:r>
            <a:r>
              <a:rPr lang="en-US" altLang="en-US" sz="2000" dirty="0" smtClean="0"/>
              <a:t>V</a:t>
            </a:r>
            <a:r>
              <a:rPr lang="en-US" altLang="en-US" sz="100" dirty="0" smtClean="0"/>
              <a:t> </a:t>
            </a:r>
            <a:r>
              <a:rPr lang="en-US" altLang="en-US" sz="2000" dirty="0" smtClean="0"/>
              <a:t>L </a:t>
            </a:r>
            <a:r>
              <a:rPr lang="en-US" altLang="en-US" sz="2000" dirty="0"/>
              <a:t>tree</a:t>
            </a:r>
          </a:p>
        </p:txBody>
      </p:sp>
      <p:pic>
        <p:nvPicPr>
          <p:cNvPr id="7" name="Picture 6" descr="An illustration shows how an imbalanced A V L tree is corrected, by rotating the tree once to the left, using two diagrams. Here, rotation does not affect height of the tree. In first diagram, an unbalanced tree has 20 as top node and it is shaded. 20 has 10 as left child and 40 as right child. 40 has 30 as left child and 50 as right child. 25 is 30’s left child and 60 is 50’s right child. An arrow is marked below 20, to imply that the tree is going to be rotated to its left. In second diagram, tree undergoes single left rotation to avoid imbalance. Here, 40 becomes top node. 20 is 40’s left child and 50 is 40’s right child. 10 is 20’s left child and 30 is 20’s right child. 25 is 30’s left child and 60 is 50’s right child. Nodes 20, 30 and 40 are shaded to imply that their positions have changed."/>
          <p:cNvPicPr>
            <a:picLocks noChangeAspect="1" noChangeArrowheads="1"/>
          </p:cNvPicPr>
          <p:nvPr/>
        </p:nvPicPr>
        <p:blipFill rotWithShape="1">
          <a:blip r:embed="rId2">
            <a:extLst>
              <a:ext uri="{28A0092B-C50C-407E-A947-70E740481C1C}">
                <a14:useLocalDpi xmlns:a14="http://schemas.microsoft.com/office/drawing/2010/main" val="0"/>
              </a:ext>
            </a:extLst>
          </a:blip>
          <a:srcRect l="6966" t="4554" r="6277" b="10491"/>
          <a:stretch/>
        </p:blipFill>
        <p:spPr bwMode="auto">
          <a:xfrm>
            <a:off x="1418567" y="2708925"/>
            <a:ext cx="6306867" cy="300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1441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a:t>
            </a:r>
            <a:r>
              <a:rPr lang="en-US" altLang="en-US" sz="100" dirty="0"/>
              <a:t> </a:t>
            </a:r>
            <a:r>
              <a:rPr lang="en-US" altLang="en-US" dirty="0"/>
              <a:t>V</a:t>
            </a:r>
            <a:r>
              <a:rPr lang="en-US" altLang="en-US" sz="100" dirty="0"/>
              <a:t> </a:t>
            </a:r>
            <a:r>
              <a:rPr lang="en-US" altLang="en-US" dirty="0"/>
              <a:t>L Trees </a:t>
            </a:r>
            <a:r>
              <a:rPr lang="en-US" altLang="en-US" sz="2000" b="0" dirty="0" smtClean="0"/>
              <a:t>(6 </a:t>
            </a:r>
            <a:r>
              <a:rPr lang="en-US" altLang="en-US" sz="2000" b="0" dirty="0"/>
              <a:t>of </a:t>
            </a:r>
            <a:r>
              <a:rPr lang="en-US" altLang="en-US" sz="2000" b="0" dirty="0" smtClean="0"/>
              <a:t>8)</a:t>
            </a:r>
            <a:endParaRPr lang="en-US" dirty="0"/>
          </a:p>
        </p:txBody>
      </p:sp>
      <p:sp>
        <p:nvSpPr>
          <p:cNvPr id="5" name="Text Placeholder 4"/>
          <p:cNvSpPr>
            <a:spLocks noGrp="1"/>
          </p:cNvSpPr>
          <p:nvPr>
            <p:ph type="body" idx="1"/>
          </p:nvPr>
        </p:nvSpPr>
        <p:spPr>
          <a:xfrm>
            <a:off x="457200" y="1600200"/>
            <a:ext cx="8229600" cy="449981"/>
          </a:xfrm>
        </p:spPr>
        <p:txBody>
          <a:bodyPr/>
          <a:lstStyle/>
          <a:p>
            <a:pPr marL="0" indent="0">
              <a:buNone/>
            </a:pPr>
            <a:r>
              <a:rPr lang="en-US" altLang="en-US" sz="2000" b="1" dirty="0"/>
              <a:t>Figure 19-4 [Continued]</a:t>
            </a:r>
          </a:p>
        </p:txBody>
      </p:sp>
      <p:pic>
        <p:nvPicPr>
          <p:cNvPr id="6" name="Picture 2" descr="An illustration for a single left rotation in an A V L tree, where height of tree is not affected after rotation. Before rotation, a binary tree has 20 as top node and it is shaded. 20 has T sub 1 as left child and 40 as right child. 40 has T sub 2 as left child and T sub 3 as right child. Here, T sub 1 is of height h. T sub 2 and T sub 3 are of height h plus 1. An arrow is marked below 20, to imply that the tree is going to be rotated to its left. After rotation, tree has 40 as top node. 20 is 40’s left child and T sub 3 is 40’s right child. T sub 1 is 20’s left child and T sub 2 is 20’s right child. Here, 40, 20 and T sub 2 are shaded, to imply that their positions have changed. "/>
          <p:cNvPicPr>
            <a:picLocks noChangeAspect="1" noChangeArrowheads="1"/>
          </p:cNvPicPr>
          <p:nvPr/>
        </p:nvPicPr>
        <p:blipFill rotWithShape="1">
          <a:blip r:embed="rId2">
            <a:extLst>
              <a:ext uri="{28A0092B-C50C-407E-A947-70E740481C1C}">
                <a14:useLocalDpi xmlns:a14="http://schemas.microsoft.com/office/drawing/2010/main" val="0"/>
              </a:ext>
            </a:extLst>
          </a:blip>
          <a:srcRect l="4715" t="4263" r="7050" b="5026"/>
          <a:stretch/>
        </p:blipFill>
        <p:spPr bwMode="auto">
          <a:xfrm>
            <a:off x="1881721" y="2299884"/>
            <a:ext cx="5380557" cy="394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6470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8872</TotalTime>
  <Words>1698</Words>
  <Application>Microsoft Office PowerPoint</Application>
  <PresentationFormat>On-screen Show (4:3)</PresentationFormat>
  <Paragraphs>180</Paragraphs>
  <Slides>73</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73</vt:i4>
      </vt:variant>
    </vt:vector>
  </HeadingPairs>
  <TitlesOfParts>
    <vt:vector size="79" baseType="lpstr">
      <vt:lpstr>Arial</vt:lpstr>
      <vt:lpstr>Noto Sans Symbols</vt:lpstr>
      <vt:lpstr>Times New Roman</vt:lpstr>
      <vt:lpstr>Verdana</vt:lpstr>
      <vt:lpstr>508 Lecture</vt:lpstr>
      <vt:lpstr>1_508 Lecture</vt:lpstr>
      <vt:lpstr>Data Abstraction &amp; Problem Solving with C++: Walls and Mirrors</vt:lpstr>
      <vt:lpstr>Balanced Search Trees (1 of 2)</vt:lpstr>
      <vt:lpstr>Balanced Search Trees (2 of 2)</vt:lpstr>
      <vt:lpstr>A V L Trees (1 of 8)</vt:lpstr>
      <vt:lpstr>A V L Trees (2 of 8)</vt:lpstr>
      <vt:lpstr>A V L Trees (3 of 8)</vt:lpstr>
      <vt:lpstr>A V L Trees (4 of 8)</vt:lpstr>
      <vt:lpstr>A V L Trees (5 of 8)</vt:lpstr>
      <vt:lpstr>A V L Trees (6 of 8)</vt:lpstr>
      <vt:lpstr>A V L Trees (7 of 8)</vt:lpstr>
      <vt:lpstr>A V L Trees (8 of 8)</vt:lpstr>
      <vt:lpstr>2-3 Trees (1 of 5)</vt:lpstr>
      <vt:lpstr>2-3 Trees (2 of 5)</vt:lpstr>
      <vt:lpstr>2-3 Trees (3 of 5)</vt:lpstr>
      <vt:lpstr>2-3 Trees (4 of 5)</vt:lpstr>
      <vt:lpstr>2-3 Trees (5 of 5)</vt:lpstr>
      <vt:lpstr>Traversing a 2-3 Tree</vt:lpstr>
      <vt:lpstr>Searching a 2-3 Tree (1 of 5)</vt:lpstr>
      <vt:lpstr>Searching a 2-3 Tree (2 of 5)</vt:lpstr>
      <vt:lpstr>Searching a 2-3 Tree (3 of 5)</vt:lpstr>
      <vt:lpstr>Searching a 2-3 Tree (4 of 5)</vt:lpstr>
      <vt:lpstr>Searching a 2-3 Tree (5 of 5)</vt:lpstr>
      <vt:lpstr>Adding Data to a 2-3 Tree (1 of 11)</vt:lpstr>
      <vt:lpstr>Adding Data to a 2-3 Tree (2 of 11)</vt:lpstr>
      <vt:lpstr>Adding Data to a 2-3 Tree (3 of 11)</vt:lpstr>
      <vt:lpstr>Adding Data to a 2-3 Tree (4 of 11)</vt:lpstr>
      <vt:lpstr>Adding Data to a 2-3 Tree (5 of 11)</vt:lpstr>
      <vt:lpstr>Adding Data to a 2-3 Tree (6 of 11)</vt:lpstr>
      <vt:lpstr>Adding Data to a 2-3 Tree (7 of 11)</vt:lpstr>
      <vt:lpstr>Adding Data to a 2-3 Tree (8 of 11)</vt:lpstr>
      <vt:lpstr>Adding Data to a 2-3 Tree (9 of 11)</vt:lpstr>
      <vt:lpstr>Adding Data to a 2-3 Tree (10 of 11)</vt:lpstr>
      <vt:lpstr>Adding Data to a 2-3 Tree (11 of 11)</vt:lpstr>
      <vt:lpstr>Removing Data from a 2-3 Tree (1 of 13)</vt:lpstr>
      <vt:lpstr>Removing Data from a 2-3 Tree (2 of 13)</vt:lpstr>
      <vt:lpstr>Removing Data from a 2-3 Tree (3 of 13)</vt:lpstr>
      <vt:lpstr>Removing Data from a 2-3 Tree (4 of 13)</vt:lpstr>
      <vt:lpstr>Removing Data from a 2-3 Tree (5 of 13)</vt:lpstr>
      <vt:lpstr>Removing Data from a 2-3 Tree (6 of 13)</vt:lpstr>
      <vt:lpstr>Removing Data from a 2-3 Tree (7 of 13)</vt:lpstr>
      <vt:lpstr>Removing Data from a 2-3 Tree (8 of 13)</vt:lpstr>
      <vt:lpstr>Removing Data from a 2-3 Tree (9 of 13)</vt:lpstr>
      <vt:lpstr>Removing Data from a 2-3 Tree (10 of 13)</vt:lpstr>
      <vt:lpstr>Removing Data from a 2-3 Tree (11 of 13)</vt:lpstr>
      <vt:lpstr>Removing Data from a 2-3 Tree (12 of 13)</vt:lpstr>
      <vt:lpstr>Removing Data from a 2-3 Tree (13 of 13)</vt:lpstr>
      <vt:lpstr>2-3-4 Trees (1 of 3)</vt:lpstr>
      <vt:lpstr>2-3-4 Trees (2 of 3)</vt:lpstr>
      <vt:lpstr>2-3-4 Trees (3 of 3)</vt:lpstr>
      <vt:lpstr>Adding Data to 2-3-4 Trees (1 of 11)</vt:lpstr>
      <vt:lpstr>Adding Data to 2-3-4 Trees (2 of 11)</vt:lpstr>
      <vt:lpstr>Adding Data to 2-3-4 Trees (3 of 11)</vt:lpstr>
      <vt:lpstr>Adding Data to 2-3-4 Trees (4 of 11)</vt:lpstr>
      <vt:lpstr>Adding Data to 2-3-4 Trees (5 of 11)</vt:lpstr>
      <vt:lpstr>Adding Data to 2-3-4 Trees (6 of 11)</vt:lpstr>
      <vt:lpstr>Adding Data to 2-3-4 Trees (7 of 11)</vt:lpstr>
      <vt:lpstr>Adding Data to 2-3-4 Trees (8 of 11)</vt:lpstr>
      <vt:lpstr>Adding Data to 2-3-4 Trees (9 of 11)</vt:lpstr>
      <vt:lpstr>Adding Data to 2-3-4 Trees (10 of 11)</vt:lpstr>
      <vt:lpstr>Adding Data to 2-3-4 Trees (11 of 11)</vt:lpstr>
      <vt:lpstr>Removing Data from a 2-3-4 Tree</vt:lpstr>
      <vt:lpstr>Red-Black Trees (1 of 3)</vt:lpstr>
      <vt:lpstr>Red-Black Trees (2 of 3)</vt:lpstr>
      <vt:lpstr>Red-Black Trees (3 of 3)</vt:lpstr>
      <vt:lpstr>Searching and Traversing a Red-Black Tree</vt:lpstr>
      <vt:lpstr>Adding to and Removing from a Red-Black Tree (1 of 7)</vt:lpstr>
      <vt:lpstr>Adding to and Removing from a Red-Black Tree (2 of 7)</vt:lpstr>
      <vt:lpstr>Adding to and Removing from a Red-Black Tree (3 of 7)</vt:lpstr>
      <vt:lpstr>Adding to and Removing from a Red-Black Tree (4 of 7)</vt:lpstr>
      <vt:lpstr>Adding to and Removing from a Red-Black Tree (5 of 7)</vt:lpstr>
      <vt:lpstr>Adding to and Removing from a Red-Black Tree (6 of 7)</vt:lpstr>
      <vt:lpstr>Adding to and Removing from a Red-Black Tree (7 of 7)</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Abstraction &amp; Problem Solving with C++: Walls and Mirrors, 7e</dc:title>
  <dc:subject>Computer Science</dc:subject>
  <dc:creator>Carrano/Henry</dc:creator>
  <cp:keywords>Data Abstraction</cp:keywords>
  <cp:lastModifiedBy>KV, Suman (Cognizant)</cp:lastModifiedBy>
  <cp:revision>963</cp:revision>
  <dcterms:modified xsi:type="dcterms:W3CDTF">2018-04-06T13:54:51Z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